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Default Extension="jpg" ContentType="image/jpg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7556500" cy="10693400"/>
  <p:notesSz cx="7556500" cy="10693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/Relationships>
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5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231F2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231F2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231F2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55299" y="653289"/>
            <a:ext cx="2400300" cy="558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 i="0">
                <a:solidFill>
                  <a:srgbClr val="231F20"/>
                </a:solidFill>
                <a:latin typeface="Century Gothic"/>
                <a:cs typeface="Century Gothic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5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2571369" y="9944862"/>
            <a:ext cx="2420112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ww.emprendedoresnews.com/notaR/la_" TargetMode="External"/><Relationship Id="rId3" Type="http://schemas.openxmlformats.org/officeDocument/2006/relationships/hyperlink" Target="http://www.gestiopolis.com/recursos/documentos/" TargetMode="External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boe.es/boe/dias/2009/12/01/" TargetMode="External"/><Relationship Id="rId3" Type="http://schemas.openxmlformats.org/officeDocument/2006/relationships/hyperlink" Target="http://psyco/" TargetMode="External"/><Relationship Id="rId4" Type="http://schemas.openxmlformats.org/officeDocument/2006/relationships/hyperlink" Target="http://www.upf.edu/universitat/" TargetMode="External"/><Relationship Id="rId5" Type="http://schemas.openxmlformats.org/officeDocument/2006/relationships/hyperlink" Target="http://www.navactiva.com/web/" TargetMode="External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ww.mtin.es/itss/" TargetMode="External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7560309" cy="10692130"/>
            <a:chOff x="0" y="0"/>
            <a:chExt cx="7560309" cy="1069213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7559992" cy="1069200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575983" y="539991"/>
              <a:ext cx="6984365" cy="1232535"/>
            </a:xfrm>
            <a:custGeom>
              <a:avLst/>
              <a:gdLst/>
              <a:ahLst/>
              <a:cxnLst/>
              <a:rect l="l" t="t" r="r" b="b"/>
              <a:pathLst>
                <a:path w="6984365" h="1232535">
                  <a:moveTo>
                    <a:pt x="6984009" y="0"/>
                  </a:moveTo>
                  <a:lnTo>
                    <a:pt x="0" y="0"/>
                  </a:lnTo>
                  <a:lnTo>
                    <a:pt x="0" y="1232446"/>
                  </a:lnTo>
                  <a:lnTo>
                    <a:pt x="6984009" y="1232446"/>
                  </a:lnTo>
                  <a:lnTo>
                    <a:pt x="698400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/>
          <p:nvPr/>
        </p:nvSpPr>
        <p:spPr>
          <a:xfrm>
            <a:off x="151841" y="5197602"/>
            <a:ext cx="291465" cy="278130"/>
          </a:xfrm>
          <a:prstGeom prst="rect">
            <a:avLst/>
          </a:prstGeom>
          <a:solidFill>
            <a:srgbClr val="6D50A1"/>
          </a:solidFill>
        </p:spPr>
        <p:txBody>
          <a:bodyPr wrap="square" lIns="0" tIns="25400" rIns="0" bIns="0" rtlCol="0" vert="horz">
            <a:spAutoFit/>
          </a:bodyPr>
          <a:lstStyle/>
          <a:p>
            <a:pPr marL="69215">
              <a:lnSpc>
                <a:spcPct val="100000"/>
              </a:lnSpc>
              <a:spcBef>
                <a:spcPts val="2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10</a:t>
            </a:r>
            <a:endParaRPr sz="1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52966" y="527299"/>
            <a:ext cx="203835" cy="536575"/>
          </a:xfrm>
          <a:prstGeom prst="rect">
            <a:avLst/>
          </a:prstGeom>
        </p:spPr>
        <p:txBody>
          <a:bodyPr wrap="square" lIns="0" tIns="825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dirty="0" sz="1100">
                <a:solidFill>
                  <a:srgbClr val="FFFFFF"/>
                </a:solidFill>
                <a:latin typeface="Calibri"/>
                <a:cs typeface="Calibri"/>
              </a:rPr>
              <a:t>UNIDAD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75995" y="8211477"/>
            <a:ext cx="4716145" cy="1942464"/>
          </a:xfrm>
          <a:prstGeom prst="rect">
            <a:avLst/>
          </a:prstGeom>
          <a:solidFill>
            <a:srgbClr val="FFFFFF"/>
          </a:solidFill>
        </p:spPr>
        <p:txBody>
          <a:bodyPr wrap="square" lIns="0" tIns="119380" rIns="0" bIns="0" rtlCol="0" vert="horz">
            <a:spAutoFit/>
          </a:bodyPr>
          <a:lstStyle/>
          <a:p>
            <a:pPr algn="just" marL="518159">
              <a:lnSpc>
                <a:spcPct val="100000"/>
              </a:lnSpc>
              <a:spcBef>
                <a:spcPts val="940"/>
              </a:spcBef>
            </a:pPr>
            <a:r>
              <a:rPr dirty="0" sz="1200" spc="-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1200" spc="-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200" spc="-5">
                <a:solidFill>
                  <a:srgbClr val="231F20"/>
                </a:solidFill>
                <a:latin typeface="Arial"/>
                <a:cs typeface="Arial"/>
              </a:rPr>
              <a:t>humanos</a:t>
            </a:r>
            <a:r>
              <a:rPr dirty="0" sz="12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2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2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200" spc="-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2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200" spc="15">
                <a:solidFill>
                  <a:srgbClr val="231F20"/>
                </a:solidFill>
                <a:latin typeface="Arial"/>
                <a:cs typeface="Arial"/>
              </a:rPr>
              <a:t>cambio</a:t>
            </a:r>
            <a:r>
              <a:rPr dirty="0" sz="12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200" spc="1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2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200" spc="20">
                <a:solidFill>
                  <a:srgbClr val="231F20"/>
                </a:solidFill>
                <a:latin typeface="Arial"/>
                <a:cs typeface="Arial"/>
              </a:rPr>
              <a:t>ciclo</a:t>
            </a:r>
            <a:r>
              <a:rPr dirty="0" sz="12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200" spc="10">
                <a:solidFill>
                  <a:srgbClr val="231F20"/>
                </a:solidFill>
                <a:latin typeface="Arial"/>
                <a:cs typeface="Arial"/>
              </a:rPr>
              <a:t>económico</a:t>
            </a:r>
            <a:endParaRPr sz="1200">
              <a:latin typeface="Arial"/>
              <a:cs typeface="Arial"/>
            </a:endParaRPr>
          </a:p>
          <a:p>
            <a:pPr algn="just" marL="126364" marR="116839">
              <a:lnSpc>
                <a:spcPct val="100000"/>
              </a:lnSpc>
              <a:spcBef>
                <a:spcPts val="525"/>
              </a:spcBef>
            </a:pP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Si 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empresas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limitaran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cubrir 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vacantes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personal, los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departamentos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de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humanos 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apenas aportarían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nada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1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estrategia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de dirección. </a:t>
            </a:r>
            <a:r>
              <a:rPr dirty="0" sz="1000" spc="-6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momento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actual,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capacidad de contratación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reducida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mínimo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principales 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tareas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administrativas 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externalizadas, 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les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quedaría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ingrato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papel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de participar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spc="2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recortes de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plantilla. Por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fortuna,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expertos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spc="2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personas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tienen 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ambiciosa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tarea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delante: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definir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qué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tipo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de talento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necesita</a:t>
            </a:r>
            <a:r>
              <a:rPr dirty="0" sz="10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empresa</a:t>
            </a:r>
            <a:r>
              <a:rPr dirty="0" sz="10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su</a:t>
            </a:r>
            <a:r>
              <a:rPr dirty="0" sz="10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estrategia</a:t>
            </a:r>
            <a:r>
              <a:rPr dirty="0" sz="10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negocio,</a:t>
            </a:r>
            <a:r>
              <a:rPr dirty="0" sz="10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detectarlo</a:t>
            </a:r>
            <a:r>
              <a:rPr dirty="0" sz="10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entre</a:t>
            </a:r>
            <a:r>
              <a:rPr dirty="0" sz="10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sus</a:t>
            </a:r>
            <a:r>
              <a:rPr dirty="0" sz="10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equipos </a:t>
            </a:r>
            <a:r>
              <a:rPr dirty="0" sz="1000" spc="-2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desarrollarlo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forma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de conocimientos,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capacidades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competencias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ga-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ranticen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futuro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1000">
              <a:latin typeface="Arial"/>
              <a:cs typeface="Arial"/>
            </a:endParaRPr>
          </a:p>
          <a:p>
            <a:pPr algn="just" marL="3634104">
              <a:lnSpc>
                <a:spcPts val="780"/>
              </a:lnSpc>
            </a:pPr>
            <a:r>
              <a:rPr dirty="0" sz="900" spc="-55" i="1">
                <a:solidFill>
                  <a:srgbClr val="6D50A1"/>
                </a:solidFill>
                <a:latin typeface="Arial"/>
                <a:cs typeface="Arial"/>
              </a:rPr>
              <a:t>ABC.es</a:t>
            </a:r>
            <a:r>
              <a:rPr dirty="0" sz="900" spc="-25" i="1">
                <a:solidFill>
                  <a:srgbClr val="6D50A1"/>
                </a:solidFill>
                <a:latin typeface="Arial"/>
                <a:cs typeface="Arial"/>
              </a:rPr>
              <a:t> </a:t>
            </a:r>
            <a:r>
              <a:rPr dirty="0" sz="900" spc="-50">
                <a:solidFill>
                  <a:srgbClr val="6D50A1"/>
                </a:solidFill>
                <a:latin typeface="Arial"/>
                <a:cs typeface="Arial"/>
              </a:rPr>
              <a:t>(29/11/2009)</a:t>
            </a:r>
            <a:endParaRPr sz="9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94236" y="121757"/>
            <a:ext cx="1151255" cy="199453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12900" spc="1635" b="1">
                <a:solidFill>
                  <a:srgbClr val="6D50A1"/>
                </a:solidFill>
                <a:latin typeface="Century Gothic"/>
                <a:cs typeface="Century Gothic"/>
              </a:rPr>
              <a:t>1</a:t>
            </a:r>
            <a:endParaRPr sz="12900">
              <a:latin typeface="Century Gothic"/>
              <a:cs typeface="Century Gothic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5995" y="1945183"/>
            <a:ext cx="824230" cy="198120"/>
          </a:xfrm>
          <a:prstGeom prst="rect">
            <a:avLst/>
          </a:prstGeom>
          <a:solidFill>
            <a:srgbClr val="6D50A1"/>
          </a:solidFill>
        </p:spPr>
        <p:txBody>
          <a:bodyPr wrap="square" lIns="0" tIns="16510" rIns="0" bIns="0" rtlCol="0" vert="horz">
            <a:spAutoFit/>
          </a:bodyPr>
          <a:lstStyle/>
          <a:p>
            <a:pPr marL="41275">
              <a:lnSpc>
                <a:spcPct val="100000"/>
              </a:lnSpc>
              <a:spcBef>
                <a:spcPts val="130"/>
              </a:spcBef>
            </a:pPr>
            <a:r>
              <a:rPr dirty="0" sz="1100" spc="75" b="1">
                <a:solidFill>
                  <a:srgbClr val="FFFFFF"/>
                </a:solidFill>
                <a:latin typeface="Century Gothic"/>
                <a:cs typeface="Century Gothic"/>
              </a:rPr>
              <a:t>BLOQUE</a:t>
            </a:r>
            <a:r>
              <a:rPr dirty="0" sz="1100" spc="15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135" b="1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1100">
              <a:latin typeface="Century Gothic"/>
              <a:cs typeface="Century Gothic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399501" y="1945183"/>
            <a:ext cx="2800350" cy="198120"/>
          </a:xfrm>
          <a:custGeom>
            <a:avLst/>
            <a:gdLst/>
            <a:ahLst/>
            <a:cxnLst/>
            <a:rect l="l" t="t" r="r" b="b"/>
            <a:pathLst>
              <a:path w="2800350" h="198119">
                <a:moveTo>
                  <a:pt x="2799943" y="0"/>
                </a:moveTo>
                <a:lnTo>
                  <a:pt x="0" y="0"/>
                </a:lnTo>
                <a:lnTo>
                  <a:pt x="0" y="198056"/>
                </a:lnTo>
                <a:lnTo>
                  <a:pt x="2799943" y="198056"/>
                </a:lnTo>
                <a:lnTo>
                  <a:pt x="2799943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1399616" y="1945183"/>
            <a:ext cx="2800350" cy="198120"/>
          </a:xfrm>
          <a:prstGeom prst="rect">
            <a:avLst/>
          </a:prstGeom>
        </p:spPr>
        <p:txBody>
          <a:bodyPr wrap="square" lIns="0" tIns="31750" rIns="0" bIns="0" rtlCol="0" vert="horz">
            <a:spAutoFit/>
          </a:bodyPr>
          <a:lstStyle/>
          <a:p>
            <a:pPr marL="51435">
              <a:lnSpc>
                <a:spcPct val="100000"/>
              </a:lnSpc>
              <a:spcBef>
                <a:spcPts val="250"/>
              </a:spcBef>
            </a:pPr>
            <a:r>
              <a:rPr dirty="0" sz="900" spc="60" b="1">
                <a:solidFill>
                  <a:srgbClr val="231F20"/>
                </a:solidFill>
                <a:latin typeface="Century Gothic"/>
                <a:cs typeface="Century Gothic"/>
              </a:rPr>
              <a:t>GESTIÓN</a:t>
            </a:r>
            <a:r>
              <a:rPr dirty="0" sz="900" spc="5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900" spc="55" b="1">
                <a:solidFill>
                  <a:srgbClr val="231F20"/>
                </a:solidFill>
                <a:latin typeface="Century Gothic"/>
                <a:cs typeface="Century Gothic"/>
              </a:rPr>
              <a:t>INTEGRAL </a:t>
            </a:r>
            <a:r>
              <a:rPr dirty="0" sz="900" spc="35" b="1">
                <a:solidFill>
                  <a:srgbClr val="231F20"/>
                </a:solidFill>
                <a:latin typeface="Century Gothic"/>
                <a:cs typeface="Century Gothic"/>
              </a:rPr>
              <a:t>DE</a:t>
            </a:r>
            <a:r>
              <a:rPr dirty="0" sz="900" spc="50" b="1">
                <a:solidFill>
                  <a:srgbClr val="231F20"/>
                </a:solidFill>
                <a:latin typeface="Century Gothic"/>
                <a:cs typeface="Century Gothic"/>
              </a:rPr>
              <a:t> RECURSOS</a:t>
            </a:r>
            <a:r>
              <a:rPr dirty="0" sz="900" spc="5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900" spc="85" b="1">
                <a:solidFill>
                  <a:srgbClr val="231F20"/>
                </a:solidFill>
                <a:latin typeface="Century Gothic"/>
                <a:cs typeface="Century Gothic"/>
              </a:rPr>
              <a:t>HUMANOS</a:t>
            </a:r>
            <a:endParaRPr sz="900">
              <a:latin typeface="Century Gothic"/>
              <a:cs typeface="Century Gothic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650"/>
              <a:t>E</a:t>
            </a:r>
            <a:r>
              <a:rPr dirty="0" spc="-165"/>
              <a:t>l</a:t>
            </a:r>
            <a:r>
              <a:rPr dirty="0" spc="-325"/>
              <a:t> </a:t>
            </a:r>
            <a:r>
              <a:rPr dirty="0" spc="-830"/>
              <a:t>D</a:t>
            </a:r>
            <a:r>
              <a:rPr dirty="0" spc="-935"/>
              <a:t>e</a:t>
            </a:r>
            <a:r>
              <a:rPr dirty="0" spc="-844"/>
              <a:t>pa</a:t>
            </a:r>
            <a:r>
              <a:rPr dirty="0" spc="-165"/>
              <a:t>r</a:t>
            </a:r>
            <a:r>
              <a:rPr dirty="0" spc="-305"/>
              <a:t>t</a:t>
            </a:r>
            <a:r>
              <a:rPr dirty="0" spc="-844"/>
              <a:t>a</a:t>
            </a:r>
            <a:r>
              <a:rPr dirty="0" spc="-1135"/>
              <a:t>m</a:t>
            </a:r>
            <a:r>
              <a:rPr dirty="0" spc="-935"/>
              <a:t>e</a:t>
            </a:r>
            <a:r>
              <a:rPr dirty="0" spc="-680"/>
              <a:t>n</a:t>
            </a:r>
            <a:r>
              <a:rPr dirty="0" spc="-305"/>
              <a:t>t</a:t>
            </a:r>
            <a:r>
              <a:rPr dirty="0" spc="-760"/>
              <a:t>o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1355299" y="1161353"/>
            <a:ext cx="3175000" cy="558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500" spc="-844" b="1">
                <a:solidFill>
                  <a:srgbClr val="231F20"/>
                </a:solidFill>
                <a:latin typeface="Century Gothic"/>
                <a:cs typeface="Century Gothic"/>
              </a:rPr>
              <a:t>d</a:t>
            </a:r>
            <a:r>
              <a:rPr dirty="0" sz="3500" spc="-875" b="1">
                <a:solidFill>
                  <a:srgbClr val="231F20"/>
                </a:solidFill>
                <a:latin typeface="Century Gothic"/>
                <a:cs typeface="Century Gothic"/>
              </a:rPr>
              <a:t>e</a:t>
            </a:r>
            <a:r>
              <a:rPr dirty="0" sz="3500" spc="-32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3500" spc="-570" b="1">
                <a:solidFill>
                  <a:srgbClr val="231F20"/>
                </a:solidFill>
                <a:latin typeface="Century Gothic"/>
                <a:cs typeface="Century Gothic"/>
              </a:rPr>
              <a:t>R</a:t>
            </a:r>
            <a:r>
              <a:rPr dirty="0" sz="3500" spc="-935" b="1">
                <a:solidFill>
                  <a:srgbClr val="231F20"/>
                </a:solidFill>
                <a:latin typeface="Century Gothic"/>
                <a:cs typeface="Century Gothic"/>
              </a:rPr>
              <a:t>e</a:t>
            </a:r>
            <a:r>
              <a:rPr dirty="0" sz="3500" spc="-1220" b="1">
                <a:solidFill>
                  <a:srgbClr val="231F20"/>
                </a:solidFill>
                <a:latin typeface="Century Gothic"/>
                <a:cs typeface="Century Gothic"/>
              </a:rPr>
              <a:t>c</a:t>
            </a:r>
            <a:r>
              <a:rPr dirty="0" sz="3500" spc="-685" b="1">
                <a:solidFill>
                  <a:srgbClr val="231F20"/>
                </a:solidFill>
                <a:latin typeface="Century Gothic"/>
                <a:cs typeface="Century Gothic"/>
              </a:rPr>
              <a:t>u</a:t>
            </a:r>
            <a:r>
              <a:rPr dirty="0" sz="3500" spc="-165" b="1">
                <a:solidFill>
                  <a:srgbClr val="231F20"/>
                </a:solidFill>
                <a:latin typeface="Century Gothic"/>
                <a:cs typeface="Century Gothic"/>
              </a:rPr>
              <a:t>r</a:t>
            </a:r>
            <a:r>
              <a:rPr dirty="0" sz="3500" spc="-455" b="1">
                <a:solidFill>
                  <a:srgbClr val="231F20"/>
                </a:solidFill>
                <a:latin typeface="Century Gothic"/>
                <a:cs typeface="Century Gothic"/>
              </a:rPr>
              <a:t>s</a:t>
            </a:r>
            <a:r>
              <a:rPr dirty="0" sz="3500" spc="-819" b="1">
                <a:solidFill>
                  <a:srgbClr val="231F20"/>
                </a:solidFill>
                <a:latin typeface="Century Gothic"/>
                <a:cs typeface="Century Gothic"/>
              </a:rPr>
              <a:t>o</a:t>
            </a:r>
            <a:r>
              <a:rPr dirty="0" sz="3500" spc="-395" b="1">
                <a:solidFill>
                  <a:srgbClr val="231F20"/>
                </a:solidFill>
                <a:latin typeface="Century Gothic"/>
                <a:cs typeface="Century Gothic"/>
              </a:rPr>
              <a:t>s</a:t>
            </a:r>
            <a:r>
              <a:rPr dirty="0" sz="3500" spc="-32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3500" spc="-645" b="1">
                <a:solidFill>
                  <a:srgbClr val="231F20"/>
                </a:solidFill>
                <a:latin typeface="Century Gothic"/>
                <a:cs typeface="Century Gothic"/>
              </a:rPr>
              <a:t>H</a:t>
            </a:r>
            <a:r>
              <a:rPr dirty="0" sz="3500" spc="-685" b="1">
                <a:solidFill>
                  <a:srgbClr val="231F20"/>
                </a:solidFill>
                <a:latin typeface="Century Gothic"/>
                <a:cs typeface="Century Gothic"/>
              </a:rPr>
              <a:t>u</a:t>
            </a:r>
            <a:r>
              <a:rPr dirty="0" sz="3500" spc="-1135" b="1">
                <a:solidFill>
                  <a:srgbClr val="231F20"/>
                </a:solidFill>
                <a:latin typeface="Century Gothic"/>
                <a:cs typeface="Century Gothic"/>
              </a:rPr>
              <a:t>m</a:t>
            </a:r>
            <a:r>
              <a:rPr dirty="0" sz="3500" spc="-844" b="1">
                <a:solidFill>
                  <a:srgbClr val="231F20"/>
                </a:solidFill>
                <a:latin typeface="Century Gothic"/>
                <a:cs typeface="Century Gothic"/>
              </a:rPr>
              <a:t>a</a:t>
            </a:r>
            <a:r>
              <a:rPr dirty="0" sz="3500" spc="-680" b="1">
                <a:solidFill>
                  <a:srgbClr val="231F20"/>
                </a:solidFill>
                <a:latin typeface="Century Gothic"/>
                <a:cs typeface="Century Gothic"/>
              </a:rPr>
              <a:t>n</a:t>
            </a:r>
            <a:r>
              <a:rPr dirty="0" sz="3500" spc="-819" b="1">
                <a:solidFill>
                  <a:srgbClr val="231F20"/>
                </a:solidFill>
                <a:latin typeface="Century Gothic"/>
                <a:cs typeface="Century Gothic"/>
              </a:rPr>
              <a:t>o</a:t>
            </a:r>
            <a:r>
              <a:rPr dirty="0" sz="3500" spc="-395" b="1">
                <a:solidFill>
                  <a:srgbClr val="231F20"/>
                </a:solidFill>
                <a:latin typeface="Century Gothic"/>
                <a:cs typeface="Century Gothic"/>
              </a:rPr>
              <a:t>s</a:t>
            </a:r>
            <a:endParaRPr sz="350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78300" y="5565344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123442" y="5197602"/>
            <a:ext cx="291465" cy="278130"/>
          </a:xfrm>
          <a:custGeom>
            <a:avLst/>
            <a:gdLst/>
            <a:ahLst/>
            <a:cxnLst/>
            <a:rect l="l" t="t" r="r" b="b"/>
            <a:pathLst>
              <a:path w="291465" h="278129">
                <a:moveTo>
                  <a:pt x="291185" y="0"/>
                </a:moveTo>
                <a:lnTo>
                  <a:pt x="0" y="0"/>
                </a:lnTo>
                <a:lnTo>
                  <a:pt x="0" y="277647"/>
                </a:lnTo>
                <a:lnTo>
                  <a:pt x="291185" y="277647"/>
                </a:lnTo>
                <a:lnTo>
                  <a:pt x="291185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7180074" y="5210304"/>
            <a:ext cx="1784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19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74420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68700" y="1065593"/>
            <a:ext cx="1800628" cy="3506406"/>
          </a:xfrm>
          <a:prstGeom prst="rect">
            <a:avLst/>
          </a:prstGeom>
        </p:spPr>
      </p:pic>
      <p:sp>
        <p:nvSpPr>
          <p:cNvPr id="7" name="object 7"/>
          <p:cNvSpPr/>
          <p:nvPr/>
        </p:nvSpPr>
        <p:spPr>
          <a:xfrm>
            <a:off x="575995" y="3315257"/>
            <a:ext cx="4434205" cy="0"/>
          </a:xfrm>
          <a:custGeom>
            <a:avLst/>
            <a:gdLst/>
            <a:ahLst/>
            <a:cxnLst/>
            <a:rect l="l" t="t" r="r" b="b"/>
            <a:pathLst>
              <a:path w="4434205" h="0">
                <a:moveTo>
                  <a:pt x="0" y="0"/>
                </a:moveTo>
                <a:lnTo>
                  <a:pt x="4433874" y="0"/>
                </a:lnTo>
              </a:path>
            </a:pathLst>
          </a:custGeom>
          <a:ln w="6350">
            <a:solidFill>
              <a:srgbClr val="B7AAD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563156" y="542057"/>
            <a:ext cx="4460240" cy="2952115"/>
          </a:xfrm>
          <a:prstGeom prst="rect">
            <a:avLst/>
          </a:prstGeom>
        </p:spPr>
        <p:txBody>
          <a:bodyPr wrap="square" lIns="0" tIns="142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20"/>
              </a:spcBef>
            </a:pP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2.4.</a:t>
            </a:r>
            <a:r>
              <a:rPr dirty="0" sz="1600" spc="3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5">
                <a:solidFill>
                  <a:srgbClr val="231F20"/>
                </a:solidFill>
                <a:latin typeface="Calibri"/>
                <a:cs typeface="Calibri"/>
              </a:rPr>
              <a:t>POLÍTICAS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1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30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6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endParaRPr sz="1600">
              <a:latin typeface="Calibri"/>
              <a:cs typeface="Calibri"/>
            </a:endParaRPr>
          </a:p>
          <a:p>
            <a:pPr algn="just" marL="12700" marR="5080">
              <a:lnSpc>
                <a:spcPts val="1300"/>
              </a:lnSpc>
              <a:spcBef>
                <a:spcPts val="760"/>
              </a:spcBef>
            </a:pP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gestión del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la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eficiente y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saber hacer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todos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 miembros del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personal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complemente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forma que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aumente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productividad </a:t>
            </a:r>
            <a:r>
              <a:rPr dirty="0" sz="1100" spc="-45">
                <a:solidFill>
                  <a:srgbClr val="231F20"/>
                </a:solidFill>
                <a:latin typeface="Arial"/>
                <a:cs typeface="Arial"/>
              </a:rPr>
              <a:t>y,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tanto,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competitividad,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necesario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desarrollar</a:t>
            </a:r>
            <a:r>
              <a:rPr dirty="0" sz="11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acciones</a:t>
            </a:r>
            <a:r>
              <a:rPr dirty="0" sz="11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sobre</a:t>
            </a:r>
            <a:r>
              <a:rPr dirty="0" sz="11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organización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</a:t>
            </a:r>
            <a:r>
              <a:rPr dirty="0" sz="11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propicien.</a:t>
            </a:r>
            <a:endParaRPr sz="1100">
              <a:latin typeface="Arial"/>
              <a:cs typeface="Arial"/>
            </a:endParaRPr>
          </a:p>
          <a:p>
            <a:pPr algn="just" marL="12700" marR="5080">
              <a:lnSpc>
                <a:spcPts val="1300"/>
              </a:lnSpc>
              <a:spcBef>
                <a:spcPts val="484"/>
              </a:spcBef>
            </a:pP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Estas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acciones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denominan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políticas</a:t>
            </a:r>
            <a:r>
              <a:rPr dirty="0" sz="1100" spc="-2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humano.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continua-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ción,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exponen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brevemente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más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significativas: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15" i="1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1100" spc="30" i="1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3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competencias,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inteligencia emocional,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gestión del </a:t>
            </a:r>
            <a:r>
              <a:rPr dirty="0" sz="1100" spc="15" i="1">
                <a:solidFill>
                  <a:srgbClr val="231F20"/>
                </a:solidFill>
                <a:latin typeface="Arial"/>
                <a:cs typeface="Arial"/>
              </a:rPr>
              <a:t>conocimiento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 i="1">
                <a:solidFill>
                  <a:srgbClr val="231F20"/>
                </a:solidFill>
                <a:latin typeface="Arial"/>
                <a:cs typeface="Arial"/>
              </a:rPr>
              <a:t>modificación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 i="1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 i="1">
                <a:solidFill>
                  <a:srgbClr val="231F20"/>
                </a:solidFill>
                <a:latin typeface="Arial"/>
                <a:cs typeface="Arial"/>
              </a:rPr>
              <a:t>conductas.</a:t>
            </a:r>
            <a:endParaRPr sz="1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050">
              <a:latin typeface="Arial"/>
              <a:cs typeface="Arial"/>
            </a:endParaRPr>
          </a:p>
          <a:p>
            <a:pPr algn="just" marL="12700">
              <a:lnSpc>
                <a:spcPct val="100000"/>
              </a:lnSpc>
            </a:pPr>
            <a:r>
              <a:rPr dirty="0" sz="1400" spc="-9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4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35">
                <a:solidFill>
                  <a:srgbClr val="231F20"/>
                </a:solidFill>
                <a:latin typeface="Calibri"/>
                <a:cs typeface="Calibri"/>
              </a:rPr>
              <a:t>GESTIÓN</a:t>
            </a:r>
            <a:r>
              <a:rPr dirty="0" sz="14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-45">
                <a:solidFill>
                  <a:srgbClr val="231F20"/>
                </a:solidFill>
                <a:latin typeface="Calibri"/>
                <a:cs typeface="Calibri"/>
              </a:rPr>
              <a:t>POR</a:t>
            </a:r>
            <a:r>
              <a:rPr dirty="0" sz="14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15">
                <a:solidFill>
                  <a:srgbClr val="231F20"/>
                </a:solidFill>
                <a:latin typeface="Calibri"/>
                <a:cs typeface="Calibri"/>
              </a:rPr>
              <a:t>COMPETENCIAS</a:t>
            </a:r>
            <a:endParaRPr sz="1400">
              <a:latin typeface="Calibri"/>
              <a:cs typeface="Calibri"/>
            </a:endParaRPr>
          </a:p>
          <a:p>
            <a:pPr algn="just" marL="12700" marR="8255">
              <a:lnSpc>
                <a:spcPts val="1300"/>
              </a:lnSpc>
              <a:spcBef>
                <a:spcPts val="660"/>
              </a:spcBef>
            </a:pP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definir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competencias, debemos conocer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primero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qué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entiende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 i="1">
                <a:solidFill>
                  <a:srgbClr val="231F20"/>
                </a:solidFill>
                <a:latin typeface="Arial"/>
                <a:cs typeface="Arial"/>
              </a:rPr>
              <a:t>competencia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i="1">
                <a:solidFill>
                  <a:srgbClr val="231F20"/>
                </a:solidFill>
                <a:latin typeface="Arial"/>
                <a:cs typeface="Arial"/>
              </a:rPr>
              <a:t>laboral.</a:t>
            </a:r>
            <a:endParaRPr sz="1100">
              <a:latin typeface="Arial"/>
              <a:cs typeface="Arial"/>
            </a:endParaRPr>
          </a:p>
          <a:p>
            <a:pPr algn="just" marL="12700">
              <a:lnSpc>
                <a:spcPct val="100000"/>
              </a:lnSpc>
              <a:spcBef>
                <a:spcPts val="1065"/>
              </a:spcBef>
            </a:pPr>
            <a:r>
              <a:rPr dirty="0" sz="1000" spc="-5" b="1">
                <a:solidFill>
                  <a:srgbClr val="231F20"/>
                </a:solidFill>
                <a:latin typeface="Century Gothic"/>
                <a:cs typeface="Century Gothic"/>
              </a:rPr>
              <a:t>Competencia</a:t>
            </a:r>
            <a:r>
              <a:rPr dirty="0" sz="1000" spc="3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45" b="1">
                <a:solidFill>
                  <a:srgbClr val="231F20"/>
                </a:solidFill>
                <a:latin typeface="Century Gothic"/>
                <a:cs typeface="Century Gothic"/>
              </a:rPr>
              <a:t>laboral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75995" y="3513632"/>
            <a:ext cx="4434205" cy="598805"/>
          </a:xfrm>
          <a:prstGeom prst="rect">
            <a:avLst/>
          </a:prstGeom>
          <a:solidFill>
            <a:srgbClr val="C6BDDD"/>
          </a:solidFill>
        </p:spPr>
        <p:txBody>
          <a:bodyPr wrap="square" lIns="0" tIns="65404" rIns="0" bIns="0" rtlCol="0" vert="horz">
            <a:spAutoFit/>
          </a:bodyPr>
          <a:lstStyle/>
          <a:p>
            <a:pPr algn="just" marL="101600" marR="96520">
              <a:lnSpc>
                <a:spcPct val="100000"/>
              </a:lnSpc>
              <a:spcBef>
                <a:spcPts val="515"/>
              </a:spcBef>
            </a:pP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Conjunto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de comportamientos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que denotan que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persona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capaz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5" i="1">
                <a:solidFill>
                  <a:srgbClr val="231F20"/>
                </a:solidFill>
                <a:latin typeface="Arial"/>
                <a:cs typeface="Arial"/>
              </a:rPr>
              <a:t>llevar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cabo con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éxito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actividad, integrando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sus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conocimientos, habi­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lidades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actitudes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contexto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laboral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determinado.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63156" y="4136504"/>
            <a:ext cx="4459605" cy="1620520"/>
          </a:xfrm>
          <a:prstGeom prst="rect">
            <a:avLst/>
          </a:prstGeom>
        </p:spPr>
        <p:txBody>
          <a:bodyPr wrap="square" lIns="0" tIns="889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700"/>
              </a:spcBef>
            </a:pP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características</a:t>
            </a:r>
            <a:r>
              <a:rPr dirty="0" sz="1100" spc="11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básicas</a:t>
            </a:r>
            <a:r>
              <a:rPr dirty="0" sz="1100" spc="10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competencias</a:t>
            </a:r>
            <a:r>
              <a:rPr dirty="0" sz="11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son</a:t>
            </a:r>
            <a:r>
              <a:rPr dirty="0" sz="1100" spc="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siguientes: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05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7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vez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adquiridas,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son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permanentes.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64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8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ponen 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manifiesto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desarrollo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tareas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y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funciones.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59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9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Son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causa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fundamental 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eficiencia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actividad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laboral.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59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7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Pueden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generalizarse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más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actividad.</a:t>
            </a:r>
            <a:endParaRPr sz="1100">
              <a:latin typeface="Arial"/>
              <a:cs typeface="Arial"/>
            </a:endParaRPr>
          </a:p>
          <a:p>
            <a:pPr marL="12700" marR="5080" indent="-635">
              <a:lnSpc>
                <a:spcPts val="1300"/>
              </a:lnSpc>
              <a:spcBef>
                <a:spcPts val="810"/>
              </a:spcBef>
            </a:pP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i="1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1100" spc="10" i="1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 spc="-5" i="1">
                <a:solidFill>
                  <a:srgbClr val="231F20"/>
                </a:solidFill>
                <a:latin typeface="Arial"/>
                <a:cs typeface="Arial"/>
              </a:rPr>
              <a:t> competencias,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tanto,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pone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énfasis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estudio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competencias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necesarias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desempeñar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trabajo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con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eficiencia.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75995" y="5870575"/>
            <a:ext cx="4434205" cy="0"/>
          </a:xfrm>
          <a:custGeom>
            <a:avLst/>
            <a:gdLst/>
            <a:ahLst/>
            <a:cxnLst/>
            <a:rect l="l" t="t" r="r" b="b"/>
            <a:pathLst>
              <a:path w="4434205" h="0">
                <a:moveTo>
                  <a:pt x="0" y="0"/>
                </a:moveTo>
                <a:lnTo>
                  <a:pt x="4433874" y="0"/>
                </a:lnTo>
              </a:path>
            </a:pathLst>
          </a:custGeom>
          <a:ln w="6350">
            <a:solidFill>
              <a:srgbClr val="B7AAD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563295" y="5871649"/>
            <a:ext cx="1736089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35" b="1">
                <a:solidFill>
                  <a:srgbClr val="231F20"/>
                </a:solidFill>
                <a:latin typeface="Century Gothic"/>
                <a:cs typeface="Century Gothic"/>
              </a:rPr>
              <a:t>Gestión</a:t>
            </a:r>
            <a:r>
              <a:rPr dirty="0" sz="1000" spc="4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55" b="1">
                <a:solidFill>
                  <a:srgbClr val="231F20"/>
                </a:solidFill>
                <a:latin typeface="Century Gothic"/>
                <a:cs typeface="Century Gothic"/>
              </a:rPr>
              <a:t>por</a:t>
            </a:r>
            <a:r>
              <a:rPr dirty="0" sz="1000" spc="5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-5" b="1">
                <a:solidFill>
                  <a:srgbClr val="231F20"/>
                </a:solidFill>
                <a:latin typeface="Century Gothic"/>
                <a:cs typeface="Century Gothic"/>
              </a:rPr>
              <a:t>competencias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75995" y="6068949"/>
            <a:ext cx="4434205" cy="446405"/>
          </a:xfrm>
          <a:prstGeom prst="rect">
            <a:avLst/>
          </a:prstGeom>
          <a:solidFill>
            <a:srgbClr val="C6BDDD"/>
          </a:solidFill>
        </p:spPr>
        <p:txBody>
          <a:bodyPr wrap="square" lIns="0" tIns="65404" rIns="0" bIns="0" rtlCol="0" vert="horz">
            <a:spAutoFit/>
          </a:bodyPr>
          <a:lstStyle/>
          <a:p>
            <a:pPr marL="101600" marR="93980">
              <a:lnSpc>
                <a:spcPct val="100000"/>
              </a:lnSpc>
              <a:spcBef>
                <a:spcPts val="515"/>
              </a:spcBef>
            </a:pP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Proceso</a:t>
            </a:r>
            <a:r>
              <a:rPr dirty="0" sz="1000" spc="4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000" spc="4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pretende</a:t>
            </a:r>
            <a:r>
              <a:rPr dirty="0" sz="1000" spc="4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5" i="1">
                <a:solidFill>
                  <a:srgbClr val="231F20"/>
                </a:solidFill>
                <a:latin typeface="Arial"/>
                <a:cs typeface="Arial"/>
              </a:rPr>
              <a:t>atraer,</a:t>
            </a:r>
            <a:r>
              <a:rPr dirty="0" sz="1000" spc="4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desarrollar</a:t>
            </a:r>
            <a:r>
              <a:rPr dirty="0" sz="1000" spc="4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4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mantener</a:t>
            </a:r>
            <a:r>
              <a:rPr dirty="0" sz="1000" spc="4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spc="4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personal</a:t>
            </a:r>
            <a:r>
              <a:rPr dirty="0" sz="1000" spc="4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con</a:t>
            </a:r>
            <a:r>
              <a:rPr dirty="0" sz="1000" spc="4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compe­ </a:t>
            </a:r>
            <a:r>
              <a:rPr dirty="0" sz="1000" spc="-26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tencia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laboral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lograr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mejores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resultados.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63295" y="6616118"/>
            <a:ext cx="4459605" cy="181292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marL="12700" marR="5715">
              <a:lnSpc>
                <a:spcPts val="1300"/>
              </a:lnSpc>
              <a:spcBef>
                <a:spcPts val="160"/>
              </a:spcBef>
            </a:pP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puesta</a:t>
            </a:r>
            <a:r>
              <a:rPr dirty="0" sz="1100" spc="114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marcha</a:t>
            </a:r>
            <a:r>
              <a:rPr dirty="0" sz="1100" spc="114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1100" spc="114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sistema</a:t>
            </a:r>
            <a:r>
              <a:rPr dirty="0" sz="1100" spc="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114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100" spc="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 spc="114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competencias</a:t>
            </a:r>
            <a:r>
              <a:rPr dirty="0" sz="1100" spc="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persigue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siguientes </a:t>
            </a:r>
            <a:r>
              <a:rPr dirty="0" sz="1100" spc="-15" b="1">
                <a:solidFill>
                  <a:srgbClr val="231F20"/>
                </a:solidFill>
                <a:latin typeface="Arial"/>
                <a:cs typeface="Arial"/>
              </a:rPr>
              <a:t>objetivos: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565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8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Mejorar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humano.</a:t>
            </a:r>
            <a:endParaRPr sz="1100">
              <a:latin typeface="Arial"/>
              <a:cs typeface="Arial"/>
            </a:endParaRPr>
          </a:p>
          <a:p>
            <a:pPr marL="156210" marR="8890" indent="-144145">
              <a:lnSpc>
                <a:spcPts val="1300"/>
              </a:lnSpc>
              <a:spcBef>
                <a:spcPts val="520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9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Generar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procesos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mejora</a:t>
            </a:r>
            <a:r>
              <a:rPr dirty="0" sz="1100" spc="1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continua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y,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tanto,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aumentar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calidad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trabajo.</a:t>
            </a:r>
            <a:endParaRPr sz="1100">
              <a:latin typeface="Arial"/>
              <a:cs typeface="Arial"/>
            </a:endParaRPr>
          </a:p>
          <a:p>
            <a:pPr marL="156210" marR="5080" indent="-144145">
              <a:lnSpc>
                <a:spcPts val="1300"/>
              </a:lnSpc>
              <a:spcBef>
                <a:spcPts val="480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8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Contribuir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al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desarrollo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equilibrado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entre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organización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perso-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nas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componen,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entorno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dinámico.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ts val="1310"/>
              </a:lnSpc>
              <a:spcBef>
                <a:spcPts val="710"/>
              </a:spcBef>
            </a:pP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1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su</a:t>
            </a:r>
            <a:r>
              <a:rPr dirty="0" sz="11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vez,</a:t>
            </a:r>
            <a:r>
              <a:rPr dirty="0" sz="11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1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 spc="1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competencias</a:t>
            </a:r>
            <a:r>
              <a:rPr dirty="0" sz="11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genera</a:t>
            </a:r>
            <a:r>
              <a:rPr dirty="0" sz="11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1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serie</a:t>
            </a:r>
            <a:r>
              <a:rPr dirty="0" sz="11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ventajas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ts val="1310"/>
              </a:lnSpc>
            </a:pP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empresas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trabajadores.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más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evidentes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son:</a:t>
            </a:r>
            <a:endParaRPr sz="1100">
              <a:latin typeface="Arial"/>
              <a:cs typeface="Arial"/>
            </a:endParaRPr>
          </a:p>
        </p:txBody>
      </p: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575995" y="8539315"/>
          <a:ext cx="6408420" cy="12001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75965"/>
                <a:gridCol w="3131819"/>
              </a:tblGrid>
              <a:tr h="248285">
                <a:tc>
                  <a:txBody>
                    <a:bodyPr/>
                    <a:lstStyle/>
                    <a:p>
                      <a:pPr marL="1050290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PARA</a:t>
                      </a:r>
                      <a:r>
                        <a:rPr dirty="0" sz="1000" spc="6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EL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000" spc="1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TRABAJADOR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PARA</a:t>
                      </a:r>
                      <a:r>
                        <a:rPr dirty="0" sz="1000" spc="5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LA</a:t>
                      </a:r>
                      <a:r>
                        <a:rPr dirty="0" sz="1000" spc="6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000" spc="1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EMPRESA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</a:tr>
              <a:tr h="951865">
                <a:tc>
                  <a:txBody>
                    <a:bodyPr/>
                    <a:lstStyle/>
                    <a:p>
                      <a:pPr marL="197485" marR="63500" indent="-126364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Mejora</a:t>
                      </a:r>
                      <a:r>
                        <a:rPr dirty="0" sz="1000" spc="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percepción</a:t>
                      </a:r>
                      <a:r>
                        <a:rPr dirty="0" sz="1000" spc="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real</a:t>
                      </a:r>
                      <a:r>
                        <a:rPr dirty="0" sz="1000" spc="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su</a:t>
                      </a:r>
                      <a:r>
                        <a:rPr dirty="0" sz="1000" spc="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nivel</a:t>
                      </a:r>
                      <a:r>
                        <a:rPr dirty="0" sz="1000" spc="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cualificación</a:t>
                      </a:r>
                      <a:r>
                        <a:rPr dirty="0" sz="1000" spc="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permite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detectar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sus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necesidades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formación.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284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3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Anima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formación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permanente.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Mejora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empleabilidad.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Aumenta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capacidad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adaptación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cambios.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3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Incrementa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productividad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competitividad.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Mejora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calidad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trabajo.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197485" marR="64135" indent="-126364"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3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Permite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valorar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objetivamente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nivel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cualificación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recursos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humanos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dispone.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284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3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Facilita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selección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personal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más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competente.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16" name="object 16"/>
          <p:cNvSpPr txBox="1"/>
          <p:nvPr/>
        </p:nvSpPr>
        <p:spPr>
          <a:xfrm>
            <a:off x="563295" y="9820619"/>
            <a:ext cx="4459605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Finalmente,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es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-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momento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analizar</a:t>
            </a:r>
            <a:r>
              <a:rPr dirty="0" sz="1100" spc="-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su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 b="1">
                <a:solidFill>
                  <a:srgbClr val="231F20"/>
                </a:solidFill>
                <a:latin typeface="Arial"/>
                <a:cs typeface="Arial"/>
              </a:rPr>
              <a:t>implantación</a:t>
            </a:r>
            <a:r>
              <a:rPr dirty="0" sz="1100" spc="-6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-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6700" y="5565350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1841" y="5197602"/>
            <a:ext cx="291465" cy="278130"/>
          </a:xfrm>
          <a:prstGeom prst="rect">
            <a:avLst/>
          </a:prstGeom>
          <a:solidFill>
            <a:srgbClr val="6D50A1"/>
          </a:solidFill>
        </p:spPr>
        <p:txBody>
          <a:bodyPr wrap="square" lIns="0" tIns="25400" rIns="0" bIns="0" rtlCol="0" vert="horz">
            <a:spAutoFit/>
          </a:bodyPr>
          <a:lstStyle/>
          <a:p>
            <a:pPr marL="69215">
              <a:lnSpc>
                <a:spcPct val="100000"/>
              </a:lnSpc>
              <a:spcBef>
                <a:spcPts val="2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20</a:t>
            </a:r>
            <a:endParaRPr sz="1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2813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582917" y="720001"/>
          <a:ext cx="6401435" cy="35769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76325"/>
                <a:gridCol w="3420745"/>
                <a:gridCol w="1904364"/>
              </a:tblGrid>
              <a:tr h="248285"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4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ETAPAS</a:t>
                      </a:r>
                      <a:r>
                        <a:rPr dirty="0" sz="1000" spc="5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dirty="0" sz="1000" spc="40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DE</a:t>
                      </a:r>
                      <a:r>
                        <a:rPr dirty="0" sz="1000" spc="60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 DESARROLLO</a:t>
                      </a:r>
                      <a:r>
                        <a:rPr dirty="0" sz="1000" spc="5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dirty="0" sz="1000" spc="40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DE</a:t>
                      </a:r>
                      <a:r>
                        <a:rPr dirty="0" sz="1000" spc="60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dirty="0" sz="1000" spc="4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LA</a:t>
                      </a:r>
                      <a:r>
                        <a:rPr dirty="0" sz="1000" spc="60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dirty="0" sz="1000" spc="6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GESTIÓN</a:t>
                      </a:r>
                      <a:r>
                        <a:rPr dirty="0" sz="1000" spc="5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dirty="0" sz="1000" spc="80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POR</a:t>
                      </a:r>
                      <a:r>
                        <a:rPr dirty="0" sz="1000" spc="60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dirty="0" sz="1000" spc="40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COMPETENCIAS</a:t>
                      </a:r>
                      <a:endParaRPr sz="1000">
                        <a:latin typeface="Century Gothic"/>
                        <a:cs typeface="Century Gothic"/>
                      </a:endParaRPr>
                    </a:p>
                  </a:txBody>
                  <a:tcPr marL="0" marR="0" marB="0" marT="49530">
                    <a:solidFill>
                      <a:srgbClr val="826CB0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482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-2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ETAPA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6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DESCRIPCIÓN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>
                  <a:txBody>
                    <a:bodyPr/>
                    <a:lstStyle/>
                    <a:p>
                      <a:pPr marL="516890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2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HERRAMIENTAS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</a:tr>
              <a:tr h="593090"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Sensibilización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just" marL="71755" marR="63500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Implicación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toda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organización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desarrollo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siste- </a:t>
                      </a:r>
                      <a:r>
                        <a:rPr dirty="0" sz="1000" spc="-27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ma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gestión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través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definición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políticas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capital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humano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como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un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objetivo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estratégico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empresa.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Reuniones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directivos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197485" marR="63500" indent="-126364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4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Dinámicas</a:t>
                      </a:r>
                      <a:r>
                        <a:rPr dirty="0" sz="1000" spc="1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grupo</a:t>
                      </a:r>
                      <a:r>
                        <a:rPr dirty="0" sz="1000" spc="1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trabajadores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539115">
                <a:tc>
                  <a:txBody>
                    <a:bodyPr/>
                    <a:lstStyle/>
                    <a:p>
                      <a:pPr marL="71755" marR="318770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Análisis </a:t>
                      </a:r>
                      <a:r>
                        <a:rPr dirty="0" sz="10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 spc="-5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puestos </a:t>
                      </a:r>
                      <a:r>
                        <a:rPr dirty="0" sz="1000" spc="-27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trabajo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just" marL="71755" marR="6413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Descripción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completa de cada puesto de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trabajo, especifi-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cando todas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cada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una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funciones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tareas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tiene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encomendadas.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Paneles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de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expertos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Entrevistas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trabajadores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1050290">
                <a:tc>
                  <a:txBody>
                    <a:bodyPr/>
                    <a:lstStyle/>
                    <a:p>
                      <a:pPr marL="71755" marR="410209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Definición  </a:t>
                      </a:r>
                      <a:r>
                        <a:rPr dirty="0" sz="10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</a:pPr>
                      <a:r>
                        <a:rPr dirty="0" sz="10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competencias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just" marL="71755" marR="63500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Listado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competencias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necesarias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para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desarrollar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forma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eficiente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todas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cada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una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funciones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19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tareas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cada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puesto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trabajo.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algn="just" marL="71755" marR="63500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competencias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dividen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unidades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competencia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indican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cualificación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mínima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para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realizar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una tarea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productiva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concreta.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just" marL="197485" marR="63500" indent="-126364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3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h</a:t>
                      </a:r>
                      <a:r>
                        <a:rPr dirty="0" sz="1000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 spc="-9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</a:t>
                      </a:r>
                      <a:r>
                        <a:rPr dirty="0" sz="1000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 spc="-9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 spc="-2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dirty="0" sz="1000" spc="-95" i="1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dirty="0" sz="1000" spc="-9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- 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bre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competencia,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2.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Defi-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ó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dirty="0" sz="10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</a:t>
                      </a:r>
                      <a:r>
                        <a:rPr dirty="0" sz="10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un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</a:t>
                      </a:r>
                      <a:r>
                        <a:rPr dirty="0" sz="10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-  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petencia</a:t>
                      </a:r>
                      <a:r>
                        <a:rPr dirty="0" sz="1000" spc="2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</a:t>
                      </a:r>
                      <a:r>
                        <a:rPr dirty="0" sz="1000" spc="2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2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componen,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algn="just" marL="197485">
                        <a:lnSpc>
                          <a:spcPct val="100000"/>
                        </a:lnSpc>
                      </a:pP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3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dirty="0" sz="10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v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</a:t>
                      </a:r>
                      <a:r>
                        <a:rPr dirty="0" sz="10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ll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897890"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Evaluación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just" marL="71755" marR="6413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Valoración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 resultados del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proceso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control de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for-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éste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lleva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cabo.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algn="just" marL="71755" marR="64135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valoración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resultados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 realiza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cada departamento,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mientras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control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proceso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es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responsabilidad del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Departamento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Recursos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Humanos.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4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Análisis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resultados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7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Entrevistas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Encuestas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42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5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Reuniones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2537430" y="4519861"/>
            <a:ext cx="4460240" cy="8451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>
              <a:lnSpc>
                <a:spcPct val="100000"/>
              </a:lnSpc>
              <a:spcBef>
                <a:spcPts val="100"/>
              </a:spcBef>
            </a:pPr>
            <a:r>
              <a:rPr dirty="0" sz="1400" spc="-9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4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>
                <a:solidFill>
                  <a:srgbClr val="231F20"/>
                </a:solidFill>
                <a:latin typeface="Calibri"/>
                <a:cs typeface="Calibri"/>
              </a:rPr>
              <a:t>INTELIGENCIA</a:t>
            </a:r>
            <a:r>
              <a:rPr dirty="0" sz="14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25">
                <a:solidFill>
                  <a:srgbClr val="231F20"/>
                </a:solidFill>
                <a:latin typeface="Calibri"/>
                <a:cs typeface="Calibri"/>
              </a:rPr>
              <a:t>EMOCIONAL</a:t>
            </a:r>
            <a:endParaRPr sz="1400">
              <a:latin typeface="Calibri"/>
              <a:cs typeface="Calibri"/>
            </a:endParaRPr>
          </a:p>
          <a:p>
            <a:pPr algn="just" marL="12700" marR="5080">
              <a:lnSpc>
                <a:spcPts val="1300"/>
              </a:lnSpc>
              <a:spcBef>
                <a:spcPts val="910"/>
              </a:spcBef>
            </a:pP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Además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gestionar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competencias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realizar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funciones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tareas,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políticas de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centran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relaciones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interpersona-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les.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este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campo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donde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aparece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inteligencia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emocional.</a:t>
            </a:r>
            <a:endParaRPr sz="11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550130" y="5499935"/>
            <a:ext cx="4434205" cy="0"/>
          </a:xfrm>
          <a:custGeom>
            <a:avLst/>
            <a:gdLst/>
            <a:ahLst/>
            <a:cxnLst/>
            <a:rect l="l" t="t" r="r" b="b"/>
            <a:pathLst>
              <a:path w="4434205" h="0">
                <a:moveTo>
                  <a:pt x="0" y="0"/>
                </a:moveTo>
                <a:lnTo>
                  <a:pt x="4433874" y="0"/>
                </a:lnTo>
              </a:path>
            </a:pathLst>
          </a:custGeom>
          <a:ln w="6350">
            <a:solidFill>
              <a:srgbClr val="B7AAD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2537430" y="5501011"/>
            <a:ext cx="1507490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15" b="1">
                <a:solidFill>
                  <a:srgbClr val="231F20"/>
                </a:solidFill>
                <a:latin typeface="Century Gothic"/>
                <a:cs typeface="Century Gothic"/>
              </a:rPr>
              <a:t>Inteligencia</a:t>
            </a: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10" b="1">
                <a:solidFill>
                  <a:srgbClr val="231F20"/>
                </a:solidFill>
                <a:latin typeface="Century Gothic"/>
                <a:cs typeface="Century Gothic"/>
              </a:rPr>
              <a:t>emocional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550134" y="5698312"/>
            <a:ext cx="4434205" cy="446405"/>
          </a:xfrm>
          <a:prstGeom prst="rect">
            <a:avLst/>
          </a:prstGeom>
          <a:solidFill>
            <a:srgbClr val="C6BDDD"/>
          </a:solidFill>
        </p:spPr>
        <p:txBody>
          <a:bodyPr wrap="square" lIns="0" tIns="65404" rIns="0" bIns="0" rtlCol="0" vert="horz">
            <a:spAutoFit/>
          </a:bodyPr>
          <a:lstStyle/>
          <a:p>
            <a:pPr marL="100965" marR="91440">
              <a:lnSpc>
                <a:spcPct val="100000"/>
              </a:lnSpc>
              <a:spcBef>
                <a:spcPts val="515"/>
              </a:spcBef>
            </a:pP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Capacidad</a:t>
            </a:r>
            <a:r>
              <a:rPr dirty="0" sz="1000" spc="15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000" spc="15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reconocer</a:t>
            </a:r>
            <a:r>
              <a:rPr dirty="0" sz="1000" spc="15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 spc="15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sentimientos</a:t>
            </a:r>
            <a:r>
              <a:rPr dirty="0" sz="1000" spc="15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propios</a:t>
            </a:r>
            <a:r>
              <a:rPr dirty="0" sz="1000" spc="15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15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ajenos,</a:t>
            </a:r>
            <a:r>
              <a:rPr dirty="0" sz="1000" spc="15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15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manejarlos </a:t>
            </a:r>
            <a:r>
              <a:rPr dirty="0" sz="1000" spc="-2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crear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motivación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gestionar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5" i="1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relaciones.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537430" y="6266829"/>
            <a:ext cx="4459605" cy="5238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Este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concepto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desarrollado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Daniel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Goleman,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basándose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estu-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dios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biológicos,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psicológicos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sociológicos,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forma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desarrollo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cinco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capacidades:</a:t>
            </a:r>
            <a:endParaRPr sz="1100">
              <a:latin typeface="Arial"/>
              <a:cs typeface="Arial"/>
            </a:endParaRPr>
          </a:p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76541" y="6921982"/>
          <a:ext cx="6407785" cy="22777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92785"/>
                <a:gridCol w="1229360"/>
                <a:gridCol w="4485639"/>
              </a:tblGrid>
              <a:tr h="248285"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3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COMPOSICIÓN</a:t>
                      </a:r>
                      <a:r>
                        <a:rPr dirty="0" sz="1000" spc="50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dirty="0" sz="1000" spc="40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DE</a:t>
                      </a:r>
                      <a:r>
                        <a:rPr dirty="0" sz="1000" spc="5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dirty="0" sz="1000" spc="4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LA</a:t>
                      </a:r>
                      <a:r>
                        <a:rPr dirty="0" sz="1000" spc="5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dirty="0" sz="1000" spc="4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INTELIGENCIA</a:t>
                      </a:r>
                      <a:r>
                        <a:rPr dirty="0" sz="1000" spc="55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dirty="0" sz="1000" spc="40" b="1">
                          <a:solidFill>
                            <a:srgbClr val="231F20"/>
                          </a:solidFill>
                          <a:latin typeface="Century Gothic"/>
                          <a:cs typeface="Century Gothic"/>
                        </a:rPr>
                        <a:t>EMOCIONAL</a:t>
                      </a:r>
                      <a:endParaRPr sz="1000">
                        <a:latin typeface="Century Gothic"/>
                        <a:cs typeface="Century Gothic"/>
                      </a:endParaRPr>
                    </a:p>
                  </a:txBody>
                  <a:tcPr marL="0" marR="0" marB="0" marT="49530">
                    <a:solidFill>
                      <a:srgbClr val="826CB0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</a:tr>
              <a:tr h="248285">
                <a:tc>
                  <a:txBody>
                    <a:bodyPr/>
                    <a:lstStyle/>
                    <a:p>
                      <a:pPr marL="11620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3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ÁMBITO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>
                  <a:txBody>
                    <a:bodyPr/>
                    <a:lstStyle/>
                    <a:p>
                      <a:pPr marL="27749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5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CAPACIDAD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6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DESCRIPCIÓN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</a:tr>
              <a:tr h="234315">
                <a:tc rowSpan="2"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Personal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Autoconocimiento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Conocimiento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propias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emociones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sus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efectos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toma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decisiones.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86715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Autorregulación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 marR="64769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Manejo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emociones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forma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no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interfieran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negativamente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fun-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ciones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tareas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realizan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puesto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trabajo.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86715">
                <a:tc rowSpan="3"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Motivación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 marR="63500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Utilización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preferencias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para</a:t>
                      </a:r>
                      <a:r>
                        <a:rPr dirty="0" sz="1000" spc="7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logro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objetivos</a:t>
                      </a:r>
                      <a:r>
                        <a:rPr dirty="0" sz="1000" spc="7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superación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7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fracasos.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86715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Empatía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 marR="6413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Percepción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 sentimientos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 demás para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ser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capaces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ver las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cosas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su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perspectiva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7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y,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esta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forma,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encontrar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puntos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afinidad.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86715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 marR="45529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Habilidades  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sociales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 marR="6667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Manejo</a:t>
                      </a:r>
                      <a:r>
                        <a:rPr dirty="0" sz="1000" spc="1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1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1000" spc="1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emociones</a:t>
                      </a:r>
                      <a:r>
                        <a:rPr dirty="0" sz="1000" spc="1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1000" spc="1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1000" spc="1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relaciones</a:t>
                      </a:r>
                      <a:r>
                        <a:rPr dirty="0" sz="1000" spc="1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sociales</a:t>
                      </a:r>
                      <a:r>
                        <a:rPr dirty="0" sz="1000" spc="1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1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forma</a:t>
                      </a:r>
                      <a:r>
                        <a:rPr dirty="0" sz="1000" spc="1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</a:t>
                      </a:r>
                      <a:r>
                        <a:rPr dirty="0" sz="1000" spc="1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</a:t>
                      </a:r>
                      <a:r>
                        <a:rPr dirty="0" sz="1000" spc="1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logre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interactuar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sin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dificultad.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12" name="object 12"/>
          <p:cNvSpPr txBox="1"/>
          <p:nvPr/>
        </p:nvSpPr>
        <p:spPr>
          <a:xfrm>
            <a:off x="2537430" y="9322112"/>
            <a:ext cx="4461510" cy="6889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desarrollo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inteligencia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emocional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parte de los miembros de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permite que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colaboración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entre ellos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sea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mucho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más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efectiva,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forma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organización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hace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más</a:t>
            </a:r>
            <a:r>
              <a:rPr dirty="0" sz="1100" spc="1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productiva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personas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mejoran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percepción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sí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mismas.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78300" y="5565344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123442" y="5197602"/>
            <a:ext cx="291465" cy="278130"/>
          </a:xfrm>
          <a:custGeom>
            <a:avLst/>
            <a:gdLst/>
            <a:ahLst/>
            <a:cxnLst/>
            <a:rect l="l" t="t" r="r" b="b"/>
            <a:pathLst>
              <a:path w="291465" h="278129">
                <a:moveTo>
                  <a:pt x="291185" y="0"/>
                </a:moveTo>
                <a:lnTo>
                  <a:pt x="0" y="0"/>
                </a:lnTo>
                <a:lnTo>
                  <a:pt x="0" y="277647"/>
                </a:lnTo>
                <a:lnTo>
                  <a:pt x="291185" y="277647"/>
                </a:lnTo>
                <a:lnTo>
                  <a:pt x="291185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7180074" y="5210304"/>
            <a:ext cx="1784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21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74420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556175" y="9412774"/>
            <a:ext cx="0" cy="224154"/>
          </a:xfrm>
          <a:custGeom>
            <a:avLst/>
            <a:gdLst/>
            <a:ahLst/>
            <a:cxnLst/>
            <a:rect l="l" t="t" r="r" b="b"/>
            <a:pathLst>
              <a:path w="0" h="224154">
                <a:moveTo>
                  <a:pt x="0" y="0"/>
                </a:moveTo>
                <a:lnTo>
                  <a:pt x="0" y="223629"/>
                </a:lnTo>
              </a:path>
            </a:pathLst>
          </a:custGeom>
          <a:ln w="6350">
            <a:solidFill>
              <a:srgbClr val="9D9FA2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5556175" y="8853544"/>
            <a:ext cx="0" cy="224154"/>
          </a:xfrm>
          <a:custGeom>
            <a:avLst/>
            <a:gdLst/>
            <a:ahLst/>
            <a:cxnLst/>
            <a:rect l="l" t="t" r="r" b="b"/>
            <a:pathLst>
              <a:path w="0" h="224154">
                <a:moveTo>
                  <a:pt x="0" y="0"/>
                </a:moveTo>
                <a:lnTo>
                  <a:pt x="0" y="223631"/>
                </a:lnTo>
              </a:path>
            </a:pathLst>
          </a:custGeom>
          <a:ln w="6350">
            <a:solidFill>
              <a:srgbClr val="9D9FA2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563295" y="643299"/>
            <a:ext cx="4459605" cy="630555"/>
          </a:xfrm>
          <a:prstGeom prst="rect">
            <a:avLst/>
          </a:prstGeom>
        </p:spPr>
        <p:txBody>
          <a:bodyPr wrap="square" lIns="0" tIns="4508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dirty="0" sz="1400" spc="-9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4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35">
                <a:solidFill>
                  <a:srgbClr val="231F20"/>
                </a:solidFill>
                <a:latin typeface="Calibri"/>
                <a:cs typeface="Calibri"/>
              </a:rPr>
              <a:t>GESTIÓN</a:t>
            </a:r>
            <a:r>
              <a:rPr dirty="0" sz="14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-90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14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60">
                <a:solidFill>
                  <a:srgbClr val="231F20"/>
                </a:solidFill>
                <a:latin typeface="Calibri"/>
                <a:cs typeface="Calibri"/>
              </a:rPr>
              <a:t>CONOCIMIENTO</a:t>
            </a:r>
            <a:endParaRPr sz="1400">
              <a:latin typeface="Calibri"/>
              <a:cs typeface="Calibri"/>
            </a:endParaRPr>
          </a:p>
          <a:p>
            <a:pPr marL="12700" marR="5080">
              <a:lnSpc>
                <a:spcPts val="1300"/>
              </a:lnSpc>
              <a:spcBef>
                <a:spcPts val="265"/>
              </a:spcBef>
            </a:pP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Antes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definir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conocimiento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como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política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capi-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tal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humano, conviene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definir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 i="1">
                <a:solidFill>
                  <a:srgbClr val="231F20"/>
                </a:solidFill>
                <a:latin typeface="Arial"/>
                <a:cs typeface="Arial"/>
              </a:rPr>
              <a:t>conocimiento.</a:t>
            </a:r>
            <a:endParaRPr sz="11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75995" y="1362063"/>
            <a:ext cx="4434205" cy="0"/>
          </a:xfrm>
          <a:custGeom>
            <a:avLst/>
            <a:gdLst/>
            <a:ahLst/>
            <a:cxnLst/>
            <a:rect l="l" t="t" r="r" b="b"/>
            <a:pathLst>
              <a:path w="4434205" h="0">
                <a:moveTo>
                  <a:pt x="0" y="0"/>
                </a:moveTo>
                <a:lnTo>
                  <a:pt x="4433874" y="0"/>
                </a:lnTo>
              </a:path>
            </a:pathLst>
          </a:custGeom>
          <a:ln w="6350">
            <a:solidFill>
              <a:srgbClr val="B7AAD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563295" y="1363138"/>
            <a:ext cx="916305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5" b="1">
                <a:solidFill>
                  <a:srgbClr val="231F20"/>
                </a:solidFill>
                <a:latin typeface="Century Gothic"/>
                <a:cs typeface="Century Gothic"/>
              </a:rPr>
              <a:t>Conocimiento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75995" y="1560436"/>
            <a:ext cx="4434205" cy="446405"/>
          </a:xfrm>
          <a:prstGeom prst="rect">
            <a:avLst/>
          </a:prstGeom>
          <a:solidFill>
            <a:srgbClr val="C6BDDD"/>
          </a:solidFill>
        </p:spPr>
        <p:txBody>
          <a:bodyPr wrap="square" lIns="0" tIns="65404" rIns="0" bIns="0" rtlCol="0" vert="horz">
            <a:spAutoFit/>
          </a:bodyPr>
          <a:lstStyle/>
          <a:p>
            <a:pPr marL="101600" marR="92710">
              <a:lnSpc>
                <a:spcPct val="100000"/>
              </a:lnSpc>
              <a:spcBef>
                <a:spcPts val="515"/>
              </a:spcBef>
            </a:pP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Resultado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5" i="1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asimilación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información</a:t>
            </a:r>
            <a:r>
              <a:rPr dirty="0" sz="1000" spc="17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parte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persona</a:t>
            </a:r>
            <a:r>
              <a:rPr dirty="0" sz="1000" spc="17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2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acuerdo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con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sus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circunstancias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particulares.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63295" y="2082406"/>
            <a:ext cx="4458970" cy="3587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 spc="1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tanto,</a:t>
            </a:r>
            <a:r>
              <a:rPr dirty="0" sz="1100" spc="1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1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100" spc="1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 spc="1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 i="1">
                <a:solidFill>
                  <a:srgbClr val="231F20"/>
                </a:solidFill>
                <a:latin typeface="Arial"/>
                <a:cs typeface="Arial"/>
              </a:rPr>
              <a:t>conocimiento</a:t>
            </a:r>
            <a:r>
              <a:rPr dirty="0" sz="1100" spc="1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1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100" spc="1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</a:t>
            </a:r>
            <a:r>
              <a:rPr dirty="0" sz="1100" spc="1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puede</a:t>
            </a:r>
            <a:r>
              <a:rPr dirty="0" sz="1100" spc="1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consi-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derarse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como:</a:t>
            </a:r>
            <a:endParaRPr sz="11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75995" y="2529082"/>
            <a:ext cx="4434205" cy="0"/>
          </a:xfrm>
          <a:custGeom>
            <a:avLst/>
            <a:gdLst/>
            <a:ahLst/>
            <a:cxnLst/>
            <a:rect l="l" t="t" r="r" b="b"/>
            <a:pathLst>
              <a:path w="4434205" h="0">
                <a:moveTo>
                  <a:pt x="0" y="0"/>
                </a:moveTo>
                <a:lnTo>
                  <a:pt x="4433874" y="0"/>
                </a:lnTo>
              </a:path>
            </a:pathLst>
          </a:custGeom>
          <a:ln w="6350">
            <a:solidFill>
              <a:srgbClr val="B7AAD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563295" y="2530157"/>
            <a:ext cx="1685289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35" b="1">
                <a:solidFill>
                  <a:srgbClr val="231F20"/>
                </a:solidFill>
                <a:latin typeface="Century Gothic"/>
                <a:cs typeface="Century Gothic"/>
              </a:rPr>
              <a:t>Gestión</a:t>
            </a:r>
            <a:r>
              <a:rPr dirty="0" sz="1000" spc="3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15" b="1">
                <a:solidFill>
                  <a:srgbClr val="231F20"/>
                </a:solidFill>
                <a:latin typeface="Century Gothic"/>
                <a:cs typeface="Century Gothic"/>
              </a:rPr>
              <a:t>del</a:t>
            </a:r>
            <a:r>
              <a:rPr dirty="0" sz="1000" spc="3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5" b="1">
                <a:solidFill>
                  <a:srgbClr val="231F20"/>
                </a:solidFill>
                <a:latin typeface="Century Gothic"/>
                <a:cs typeface="Century Gothic"/>
              </a:rPr>
              <a:t>conocimiento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75995" y="2727452"/>
            <a:ext cx="4434205" cy="446405"/>
          </a:xfrm>
          <a:prstGeom prst="rect">
            <a:avLst/>
          </a:prstGeom>
          <a:solidFill>
            <a:srgbClr val="C6BDDD"/>
          </a:solidFill>
        </p:spPr>
        <p:txBody>
          <a:bodyPr wrap="square" lIns="0" tIns="65404" rIns="0" bIns="0" rtlCol="0" vert="horz">
            <a:spAutoFit/>
          </a:bodyPr>
          <a:lstStyle/>
          <a:p>
            <a:pPr marL="100965" marR="95250">
              <a:lnSpc>
                <a:spcPct val="100000"/>
              </a:lnSpc>
              <a:spcBef>
                <a:spcPts val="515"/>
              </a:spcBef>
            </a:pP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Asimilación</a:t>
            </a:r>
            <a:r>
              <a:rPr dirty="0" sz="1000" spc="16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información</a:t>
            </a:r>
            <a:r>
              <a:rPr dirty="0" sz="1000" spc="16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parte</a:t>
            </a:r>
            <a:r>
              <a:rPr dirty="0" sz="1000" spc="16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organización</a:t>
            </a:r>
            <a:r>
              <a:rPr dirty="0" sz="1000" spc="16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spc="1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1000" spc="16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contexto </a:t>
            </a:r>
            <a:r>
              <a:rPr dirty="0" sz="1000" spc="-26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concreto.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63295" y="3249424"/>
            <a:ext cx="4460240" cy="301053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Evidentemente,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forma de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obtener 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conocimiento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parte de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no puede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ser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otra que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través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puesta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común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(interacción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según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inteligencia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emocional)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conocimiento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(compe-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tencias)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personal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sus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miembros.</a:t>
            </a:r>
            <a:endParaRPr sz="1100">
              <a:latin typeface="Arial"/>
              <a:cs typeface="Arial"/>
            </a:endParaRPr>
          </a:p>
          <a:p>
            <a:pPr algn="just" marL="12700">
              <a:lnSpc>
                <a:spcPts val="1310"/>
              </a:lnSpc>
              <a:spcBef>
                <a:spcPts val="225"/>
              </a:spcBef>
            </a:pP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Esta</a:t>
            </a:r>
            <a:r>
              <a:rPr dirty="0" sz="11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puesta</a:t>
            </a:r>
            <a:r>
              <a:rPr dirty="0" sz="11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común</a:t>
            </a:r>
            <a:r>
              <a:rPr dirty="0" sz="11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denomina</a:t>
            </a:r>
            <a:r>
              <a:rPr dirty="0" sz="11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memoria</a:t>
            </a:r>
            <a:r>
              <a:rPr dirty="0" sz="1100" spc="3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corporativa</a:t>
            </a:r>
            <a:r>
              <a:rPr dirty="0" sz="1100" spc="3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tiene</a:t>
            </a:r>
            <a:r>
              <a:rPr dirty="0" sz="11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dos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ts val="1310"/>
              </a:lnSpc>
            </a:pP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componentes:</a:t>
            </a:r>
            <a:endParaRPr sz="1100">
              <a:latin typeface="Arial"/>
              <a:cs typeface="Arial"/>
            </a:endParaRPr>
          </a:p>
          <a:p>
            <a:pPr marL="156210" marR="5080" indent="-144145">
              <a:lnSpc>
                <a:spcPts val="1300"/>
              </a:lnSpc>
              <a:spcBef>
                <a:spcPts val="320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9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componente</a:t>
            </a:r>
            <a:r>
              <a:rPr dirty="0" sz="1100" spc="-2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 b="1">
                <a:solidFill>
                  <a:srgbClr val="231F20"/>
                </a:solidFill>
                <a:latin typeface="Arial"/>
                <a:cs typeface="Arial"/>
              </a:rPr>
              <a:t>físico</a:t>
            </a:r>
            <a:r>
              <a:rPr dirty="0" sz="1100" spc="-2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formado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almacenes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datos,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es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decir,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archivos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1100">
              <a:latin typeface="Arial"/>
              <a:cs typeface="Arial"/>
            </a:endParaRPr>
          </a:p>
          <a:p>
            <a:pPr marL="156210" marR="7620" indent="-144145">
              <a:lnSpc>
                <a:spcPts val="1300"/>
              </a:lnSpc>
              <a:spcBef>
                <a:spcPts val="285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8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1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componente</a:t>
            </a:r>
            <a:r>
              <a:rPr dirty="0" sz="1100" spc="16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intelectual</a:t>
            </a:r>
            <a:r>
              <a:rPr dirty="0" sz="1100" spc="17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formado</a:t>
            </a:r>
            <a:r>
              <a:rPr dirty="0" sz="1100" spc="1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1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personas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1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consti-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tuyen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y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su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manera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interactuar.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00"/>
              </a:spcBef>
            </a:pPr>
            <a:r>
              <a:rPr dirty="0" sz="1400" spc="-9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4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30">
                <a:solidFill>
                  <a:srgbClr val="231F20"/>
                </a:solidFill>
                <a:latin typeface="Calibri"/>
                <a:cs typeface="Calibri"/>
              </a:rPr>
              <a:t>MODIFICACIÓN</a:t>
            </a:r>
            <a:r>
              <a:rPr dirty="0" sz="14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-4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4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-50">
                <a:solidFill>
                  <a:srgbClr val="231F20"/>
                </a:solidFill>
                <a:latin typeface="Calibri"/>
                <a:cs typeface="Calibri"/>
              </a:rPr>
              <a:t>LAS</a:t>
            </a:r>
            <a:r>
              <a:rPr dirty="0" sz="14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40">
                <a:solidFill>
                  <a:srgbClr val="231F20"/>
                </a:solidFill>
                <a:latin typeface="Calibri"/>
                <a:cs typeface="Calibri"/>
              </a:rPr>
              <a:t>CONDUCTAS</a:t>
            </a:r>
            <a:endParaRPr sz="1400">
              <a:latin typeface="Calibri"/>
              <a:cs typeface="Calibri"/>
            </a:endParaRPr>
          </a:p>
          <a:p>
            <a:pPr algn="just" marL="12700" marR="5080">
              <a:lnSpc>
                <a:spcPts val="1300"/>
              </a:lnSpc>
              <a:spcBef>
                <a:spcPts val="265"/>
              </a:spcBef>
            </a:pP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desarrollo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políticas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humano,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hemos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visto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antes,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depende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comportamiento de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personas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forman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em-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presa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sea</a:t>
            </a:r>
            <a:r>
              <a:rPr dirty="0" sz="1100" spc="-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adecuado</a:t>
            </a:r>
            <a:r>
              <a:rPr dirty="0" sz="1100" spc="-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100" spc="-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objetivos</a:t>
            </a:r>
            <a:r>
              <a:rPr dirty="0" sz="1100" spc="-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estratégicos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-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 spc="-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hayan</a:t>
            </a:r>
            <a:r>
              <a:rPr dirty="0" sz="1100" spc="-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planteado.</a:t>
            </a:r>
            <a:endParaRPr sz="1100">
              <a:latin typeface="Arial"/>
              <a:cs typeface="Arial"/>
            </a:endParaRPr>
          </a:p>
          <a:p>
            <a:pPr algn="just" marL="12700" marR="5080">
              <a:lnSpc>
                <a:spcPts val="1300"/>
              </a:lnSpc>
              <a:spcBef>
                <a:spcPts val="285"/>
              </a:spcBef>
            </a:pP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lo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tanto,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necesario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implantar técnicas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20" i="1">
                <a:solidFill>
                  <a:srgbClr val="231F20"/>
                </a:solidFill>
                <a:latin typeface="Arial"/>
                <a:cs typeface="Arial"/>
              </a:rPr>
              <a:t>modificación </a:t>
            </a:r>
            <a:r>
              <a:rPr dirty="0" sz="1100" spc="10" i="1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20" i="1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-1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 i="1">
                <a:solidFill>
                  <a:srgbClr val="231F20"/>
                </a:solidFill>
                <a:latin typeface="Arial"/>
                <a:cs typeface="Arial"/>
              </a:rPr>
              <a:t>conducta.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575995" y="6348000"/>
            <a:ext cx="4434205" cy="0"/>
          </a:xfrm>
          <a:custGeom>
            <a:avLst/>
            <a:gdLst/>
            <a:ahLst/>
            <a:cxnLst/>
            <a:rect l="l" t="t" r="r" b="b"/>
            <a:pathLst>
              <a:path w="4434205" h="0">
                <a:moveTo>
                  <a:pt x="0" y="0"/>
                </a:moveTo>
                <a:lnTo>
                  <a:pt x="4433874" y="0"/>
                </a:lnTo>
              </a:path>
            </a:pathLst>
          </a:custGeom>
          <a:ln w="6350">
            <a:solidFill>
              <a:srgbClr val="B7AAD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 txBox="1"/>
          <p:nvPr/>
        </p:nvSpPr>
        <p:spPr>
          <a:xfrm>
            <a:off x="563295" y="6349074"/>
            <a:ext cx="1874520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15" b="1">
                <a:solidFill>
                  <a:srgbClr val="231F20"/>
                </a:solidFill>
                <a:latin typeface="Century Gothic"/>
                <a:cs typeface="Century Gothic"/>
              </a:rPr>
              <a:t>Modificación</a:t>
            </a: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-5" b="1">
                <a:solidFill>
                  <a:srgbClr val="231F20"/>
                </a:solidFill>
                <a:latin typeface="Century Gothic"/>
                <a:cs typeface="Century Gothic"/>
              </a:rPr>
              <a:t>de</a:t>
            </a: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 la </a:t>
            </a:r>
            <a:r>
              <a:rPr dirty="0" sz="1000" spc="-10" b="1">
                <a:solidFill>
                  <a:srgbClr val="231F20"/>
                </a:solidFill>
                <a:latin typeface="Century Gothic"/>
                <a:cs typeface="Century Gothic"/>
              </a:rPr>
              <a:t>conducta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75995" y="6546380"/>
            <a:ext cx="4434205" cy="598805"/>
          </a:xfrm>
          <a:prstGeom prst="rect">
            <a:avLst/>
          </a:prstGeom>
          <a:solidFill>
            <a:srgbClr val="C6BDDD"/>
          </a:solidFill>
        </p:spPr>
        <p:txBody>
          <a:bodyPr wrap="square" lIns="0" tIns="65404" rIns="0" bIns="0" rtlCol="0" vert="horz">
            <a:spAutoFit/>
          </a:bodyPr>
          <a:lstStyle/>
          <a:p>
            <a:pPr algn="just" marL="101600" marR="93345">
              <a:lnSpc>
                <a:spcPct val="100000"/>
              </a:lnSpc>
              <a:spcBef>
                <a:spcPts val="515"/>
              </a:spcBef>
            </a:pP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Aplicación</a:t>
            </a:r>
            <a:r>
              <a:rPr dirty="0" sz="1000" spc="-3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sistemática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principios</a:t>
            </a:r>
            <a:r>
              <a:rPr dirty="0" sz="1000" spc="-3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técnicas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5" i="1">
                <a:solidFill>
                  <a:srgbClr val="231F20"/>
                </a:solidFill>
                <a:latin typeface="Arial"/>
                <a:cs typeface="Arial"/>
              </a:rPr>
              <a:t>evaluar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mejorar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 i="1">
                <a:solidFill>
                  <a:srgbClr val="231F20"/>
                </a:solidFill>
                <a:latin typeface="Arial"/>
                <a:cs typeface="Arial"/>
              </a:rPr>
              <a:t>com­ </a:t>
            </a:r>
            <a:r>
              <a:rPr dirty="0" sz="1000" spc="-27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portamientos de </a:t>
            </a:r>
            <a:r>
              <a:rPr dirty="0" sz="1000" spc="-35" i="1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personas </a:t>
            </a:r>
            <a:r>
              <a:rPr dirty="0" sz="1000" spc="-65" i="1">
                <a:solidFill>
                  <a:srgbClr val="231F20"/>
                </a:solidFill>
                <a:latin typeface="Arial"/>
                <a:cs typeface="Arial"/>
              </a:rPr>
              <a:t>y,</a:t>
            </a:r>
            <a:r>
              <a:rPr dirty="0" sz="1000" spc="-6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este 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modo,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facilitar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funcionamiento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personal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social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favorable.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63295" y="7220742"/>
            <a:ext cx="4460240" cy="88963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necesidad de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modificar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conductas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no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nace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afán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mani-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pulación de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personas, sino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necesidad de que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éstas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adapten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sus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comportamientos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precisa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organización.</a:t>
            </a:r>
            <a:endParaRPr sz="1100">
              <a:latin typeface="Arial"/>
              <a:cs typeface="Arial"/>
            </a:endParaRPr>
          </a:p>
          <a:p>
            <a:pPr algn="just" marL="12700" marR="5080" indent="-635">
              <a:lnSpc>
                <a:spcPts val="1300"/>
              </a:lnSpc>
              <a:spcBef>
                <a:spcPts val="284"/>
              </a:spcBef>
            </a:pP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modificar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conducta,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debe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seguir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programa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indicado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continuación:</a:t>
            </a:r>
            <a:endParaRPr sz="110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5168700" y="963004"/>
            <a:ext cx="1815464" cy="3912870"/>
            <a:chOff x="5168700" y="963004"/>
            <a:chExt cx="1815464" cy="3912870"/>
          </a:xfrm>
        </p:grpSpPr>
        <p:sp>
          <p:nvSpPr>
            <p:cNvPr id="22" name="object 22"/>
            <p:cNvSpPr/>
            <p:nvPr/>
          </p:nvSpPr>
          <p:spPr>
            <a:xfrm>
              <a:off x="5168700" y="969354"/>
              <a:ext cx="1815464" cy="0"/>
            </a:xfrm>
            <a:custGeom>
              <a:avLst/>
              <a:gdLst/>
              <a:ahLst/>
              <a:cxnLst/>
              <a:rect l="l" t="t" r="r" b="b"/>
              <a:pathLst>
                <a:path w="1815465" h="0">
                  <a:moveTo>
                    <a:pt x="0" y="0"/>
                  </a:moveTo>
                  <a:lnTo>
                    <a:pt x="1815198" y="0"/>
                  </a:lnTo>
                </a:path>
              </a:pathLst>
            </a:custGeom>
            <a:ln w="1270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5171875" y="998620"/>
              <a:ext cx="0" cy="221615"/>
            </a:xfrm>
            <a:custGeom>
              <a:avLst/>
              <a:gdLst/>
              <a:ahLst/>
              <a:cxnLst/>
              <a:rect l="l" t="t" r="r" b="b"/>
              <a:pathLst>
                <a:path w="0" h="221615">
                  <a:moveTo>
                    <a:pt x="0" y="221386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/>
            <p:cNvSpPr/>
            <p:nvPr/>
          </p:nvSpPr>
          <p:spPr>
            <a:xfrm>
              <a:off x="5171875" y="975699"/>
              <a:ext cx="0" cy="275590"/>
            </a:xfrm>
            <a:custGeom>
              <a:avLst/>
              <a:gdLst/>
              <a:ahLst/>
              <a:cxnLst/>
              <a:rect l="l" t="t" r="r" b="b"/>
              <a:pathLst>
                <a:path w="0" h="275590">
                  <a:moveTo>
                    <a:pt x="0" y="274993"/>
                  </a:moveTo>
                  <a:lnTo>
                    <a:pt x="0" y="259842"/>
                  </a:lnTo>
                </a:path>
                <a:path w="0" h="275590">
                  <a:moveTo>
                    <a:pt x="0" y="15151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6980724" y="998620"/>
              <a:ext cx="0" cy="221615"/>
            </a:xfrm>
            <a:custGeom>
              <a:avLst/>
              <a:gdLst/>
              <a:ahLst/>
              <a:cxnLst/>
              <a:rect l="l" t="t" r="r" b="b"/>
              <a:pathLst>
                <a:path w="0" h="221615">
                  <a:moveTo>
                    <a:pt x="0" y="221386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/>
            <p:cNvSpPr/>
            <p:nvPr/>
          </p:nvSpPr>
          <p:spPr>
            <a:xfrm>
              <a:off x="6980724" y="975699"/>
              <a:ext cx="0" cy="275590"/>
            </a:xfrm>
            <a:custGeom>
              <a:avLst/>
              <a:gdLst/>
              <a:ahLst/>
              <a:cxnLst/>
              <a:rect l="l" t="t" r="r" b="b"/>
              <a:pathLst>
                <a:path w="0" h="275590">
                  <a:moveTo>
                    <a:pt x="0" y="274993"/>
                  </a:moveTo>
                  <a:lnTo>
                    <a:pt x="0" y="259842"/>
                  </a:lnTo>
                </a:path>
                <a:path w="0" h="275590">
                  <a:moveTo>
                    <a:pt x="0" y="15151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/>
            <p:cNvSpPr/>
            <p:nvPr/>
          </p:nvSpPr>
          <p:spPr>
            <a:xfrm>
              <a:off x="5168700" y="4869251"/>
              <a:ext cx="1815464" cy="0"/>
            </a:xfrm>
            <a:custGeom>
              <a:avLst/>
              <a:gdLst/>
              <a:ahLst/>
              <a:cxnLst/>
              <a:rect l="l" t="t" r="r" b="b"/>
              <a:pathLst>
                <a:path w="1815465" h="0">
                  <a:moveTo>
                    <a:pt x="0" y="0"/>
                  </a:moveTo>
                  <a:lnTo>
                    <a:pt x="1815198" y="0"/>
                  </a:lnTo>
                </a:path>
              </a:pathLst>
            </a:custGeom>
            <a:ln w="1270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/>
            <p:cNvSpPr/>
            <p:nvPr/>
          </p:nvSpPr>
          <p:spPr>
            <a:xfrm>
              <a:off x="5171875" y="1273270"/>
              <a:ext cx="0" cy="3559810"/>
            </a:xfrm>
            <a:custGeom>
              <a:avLst/>
              <a:gdLst/>
              <a:ahLst/>
              <a:cxnLst/>
              <a:rect l="l" t="t" r="r" b="b"/>
              <a:pathLst>
                <a:path w="0" h="3559810">
                  <a:moveTo>
                    <a:pt x="0" y="3559454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/>
            <p:cNvSpPr/>
            <p:nvPr/>
          </p:nvSpPr>
          <p:spPr>
            <a:xfrm>
              <a:off x="5171875" y="1250691"/>
              <a:ext cx="0" cy="3612515"/>
            </a:xfrm>
            <a:custGeom>
              <a:avLst/>
              <a:gdLst/>
              <a:ahLst/>
              <a:cxnLst/>
              <a:rect l="l" t="t" r="r" b="b"/>
              <a:pathLst>
                <a:path w="0" h="3612515">
                  <a:moveTo>
                    <a:pt x="0" y="3612210"/>
                  </a:moveTo>
                  <a:lnTo>
                    <a:pt x="0" y="3597236"/>
                  </a:lnTo>
                </a:path>
                <a:path w="0" h="3612515">
                  <a:moveTo>
                    <a:pt x="0" y="14973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/>
            <p:cNvSpPr/>
            <p:nvPr/>
          </p:nvSpPr>
          <p:spPr>
            <a:xfrm>
              <a:off x="6980724" y="1273270"/>
              <a:ext cx="0" cy="3559810"/>
            </a:xfrm>
            <a:custGeom>
              <a:avLst/>
              <a:gdLst/>
              <a:ahLst/>
              <a:cxnLst/>
              <a:rect l="l" t="t" r="r" b="b"/>
              <a:pathLst>
                <a:path w="0" h="3559810">
                  <a:moveTo>
                    <a:pt x="0" y="3559454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1" name="object 31"/>
            <p:cNvSpPr/>
            <p:nvPr/>
          </p:nvSpPr>
          <p:spPr>
            <a:xfrm>
              <a:off x="6980724" y="1250691"/>
              <a:ext cx="0" cy="3612515"/>
            </a:xfrm>
            <a:custGeom>
              <a:avLst/>
              <a:gdLst/>
              <a:ahLst/>
              <a:cxnLst/>
              <a:rect l="l" t="t" r="r" b="b"/>
              <a:pathLst>
                <a:path w="0" h="3612515">
                  <a:moveTo>
                    <a:pt x="0" y="3612210"/>
                  </a:moveTo>
                  <a:lnTo>
                    <a:pt x="0" y="3597236"/>
                  </a:lnTo>
                </a:path>
                <a:path w="0" h="3612515">
                  <a:moveTo>
                    <a:pt x="0" y="14973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/>
            <p:cNvSpPr/>
            <p:nvPr/>
          </p:nvSpPr>
          <p:spPr>
            <a:xfrm>
              <a:off x="5175050" y="1250692"/>
              <a:ext cx="1802764" cy="0"/>
            </a:xfrm>
            <a:custGeom>
              <a:avLst/>
              <a:gdLst/>
              <a:ahLst/>
              <a:cxnLst/>
              <a:rect l="l" t="t" r="r" b="b"/>
              <a:pathLst>
                <a:path w="1802765" h="0">
                  <a:moveTo>
                    <a:pt x="0" y="0"/>
                  </a:moveTo>
                  <a:lnTo>
                    <a:pt x="1802498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3" name="object 33"/>
          <p:cNvSpPr txBox="1"/>
          <p:nvPr/>
        </p:nvSpPr>
        <p:spPr>
          <a:xfrm>
            <a:off x="5149650" y="926565"/>
            <a:ext cx="185356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1465">
              <a:lnSpc>
                <a:spcPct val="100000"/>
              </a:lnSpc>
              <a:spcBef>
                <a:spcPts val="100"/>
              </a:spcBef>
            </a:pPr>
            <a:r>
              <a:rPr dirty="0" baseline="6172" sz="2700" spc="-37">
                <a:solidFill>
                  <a:srgbClr val="231F20"/>
                </a:solidFill>
                <a:latin typeface="Calibri"/>
                <a:cs typeface="Calibri"/>
              </a:rPr>
              <a:t>¿</a:t>
            </a:r>
            <a:r>
              <a:rPr dirty="0" sz="1800" spc="-25">
                <a:solidFill>
                  <a:srgbClr val="231F20"/>
                </a:solidFill>
                <a:latin typeface="Calibri"/>
                <a:cs typeface="Calibri"/>
              </a:rPr>
              <a:t>Sabías</a:t>
            </a:r>
            <a:r>
              <a:rPr dirty="0" sz="1800" spc="1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800" spc="-130">
                <a:solidFill>
                  <a:srgbClr val="231F20"/>
                </a:solidFill>
                <a:latin typeface="Calibri"/>
                <a:cs typeface="Calibri"/>
              </a:rPr>
              <a:t>que...?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5175050" y="1332301"/>
            <a:ext cx="1802764" cy="344551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3825" marR="115570">
              <a:lnSpc>
                <a:spcPct val="101800"/>
              </a:lnSpc>
              <a:spcBef>
                <a:spcPts val="80"/>
              </a:spcBef>
            </a:pP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g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ó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 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bases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desarrollo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eficiente</a:t>
            </a:r>
            <a:r>
              <a:rPr dirty="0" sz="900" spc="1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900" spc="1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900" spc="1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humano.</a:t>
            </a:r>
            <a:endParaRPr sz="900">
              <a:latin typeface="Arial"/>
              <a:cs typeface="Arial"/>
            </a:endParaRPr>
          </a:p>
          <a:p>
            <a:pPr algn="just" marL="123825" marR="115570">
              <a:lnSpc>
                <a:spcPct val="101800"/>
              </a:lnSpc>
              <a:spcBef>
                <a:spcPts val="550"/>
              </a:spcBef>
            </a:pP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contrario,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discrimina-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ción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desperdicia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capital hu- </a:t>
            </a:r>
            <a:r>
              <a:rPr dirty="0" sz="9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mano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disminuye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conoci-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miento.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Según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Objetivos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Desarrollo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Milenio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ONU:</a:t>
            </a:r>
            <a:endParaRPr sz="900">
              <a:latin typeface="Arial"/>
              <a:cs typeface="Arial"/>
            </a:endParaRPr>
          </a:p>
          <a:p>
            <a:pPr algn="just" marL="267335" marR="114935" indent="-144145">
              <a:lnSpc>
                <a:spcPct val="101800"/>
              </a:lnSpc>
              <a:spcBef>
                <a:spcPts val="550"/>
              </a:spcBef>
            </a:pPr>
            <a:r>
              <a:rPr dirty="0" sz="900" spc="65">
                <a:solidFill>
                  <a:srgbClr val="231F20"/>
                </a:solidFill>
                <a:latin typeface="Castellar"/>
                <a:cs typeface="Castellar"/>
              </a:rPr>
              <a:t>«•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discriminación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desperdi-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cia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humano,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ne-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g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hu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40">
                <a:solidFill>
                  <a:srgbClr val="231F20"/>
                </a:solidFill>
                <a:latin typeface="Arial"/>
                <a:cs typeface="Arial"/>
              </a:rPr>
              <a:t>- 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r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h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r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r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ll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 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</a:t>
            </a:r>
            <a:r>
              <a:rPr dirty="0" sz="900" spc="-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.</a:t>
            </a:r>
            <a:r>
              <a:rPr dirty="0" sz="900" spc="-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nu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 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productividad 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aumenta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costos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salud.</a:t>
            </a:r>
            <a:endParaRPr sz="900">
              <a:latin typeface="Arial"/>
              <a:cs typeface="Arial"/>
            </a:endParaRPr>
          </a:p>
          <a:p>
            <a:pPr algn="just" marL="231775" marR="114935" indent="-108585">
              <a:lnSpc>
                <a:spcPct val="101800"/>
              </a:lnSpc>
              <a:spcBef>
                <a:spcPts val="550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Invertir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las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mujeres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jóvenes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[...] acelerará el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desarrollo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largo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plazo.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no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hacerlo,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corre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ries-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go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consolidar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influen-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cia 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pobreza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las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ge-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neraciones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venideras.»</a:t>
            </a:r>
            <a:endParaRPr sz="90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5290248" y="7428445"/>
            <a:ext cx="1694180" cy="158750"/>
          </a:xfrm>
          <a:prstGeom prst="rect">
            <a:avLst/>
          </a:prstGeom>
          <a:solidFill>
            <a:srgbClr val="7D65AC"/>
          </a:solidFill>
        </p:spPr>
        <p:txBody>
          <a:bodyPr wrap="square" lIns="0" tIns="0" rIns="0" bIns="0" rtlCol="0" vert="horz">
            <a:spAutoFit/>
          </a:bodyPr>
          <a:lstStyle/>
          <a:p>
            <a:pPr marL="57150">
              <a:lnSpc>
                <a:spcPts val="1250"/>
              </a:lnSpc>
            </a:pPr>
            <a:r>
              <a:rPr dirty="0" baseline="2777" sz="1500">
                <a:solidFill>
                  <a:srgbClr val="FFFFFF"/>
                </a:solidFill>
                <a:latin typeface="Wingdings"/>
                <a:cs typeface="Wingdings"/>
              </a:rPr>
              <a:t></a:t>
            </a:r>
            <a:r>
              <a:rPr dirty="0" baseline="2777" sz="150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baseline="2777" sz="1500" spc="337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000" spc="-5" b="1">
                <a:solidFill>
                  <a:srgbClr val="231F20"/>
                </a:solidFill>
                <a:latin typeface="Arial"/>
                <a:cs typeface="Arial"/>
              </a:rPr>
              <a:t>Véase</a:t>
            </a:r>
            <a:r>
              <a:rPr dirty="0" sz="1000" spc="-1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SUPUESTO</a:t>
            </a:r>
            <a:r>
              <a:rPr dirty="0" sz="1100" spc="6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65" b="1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r>
              <a:rPr dirty="0" sz="1000" spc="65" b="1">
                <a:solidFill>
                  <a:srgbClr val="231F20"/>
                </a:solidFill>
                <a:latin typeface="Arial"/>
                <a:cs typeface="Arial"/>
              </a:rPr>
              <a:t>.</a:t>
            </a:r>
            <a:endParaRPr sz="1000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5490603" y="7746441"/>
            <a:ext cx="1493520" cy="323850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298450" marR="49530" indent="-241935">
              <a:lnSpc>
                <a:spcPts val="1300"/>
              </a:lnSpc>
            </a:pPr>
            <a:r>
              <a:rPr dirty="0" baseline="2777" sz="1500">
                <a:solidFill>
                  <a:srgbClr val="FFFFFF"/>
                </a:solidFill>
                <a:latin typeface="Wingdings"/>
                <a:cs typeface="Wingdings"/>
              </a:rPr>
              <a:t></a:t>
            </a:r>
            <a:r>
              <a:rPr dirty="0" baseline="2777" sz="1500" spc="3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000" spc="-25">
                <a:solidFill>
                  <a:srgbClr val="FFFFFF"/>
                </a:solidFill>
                <a:latin typeface="Arial"/>
                <a:cs typeface="Arial"/>
              </a:rPr>
              <a:t>Véase</a:t>
            </a:r>
            <a:r>
              <a:rPr dirty="0" sz="1000" spc="-1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100" spc="100" b="1">
                <a:solidFill>
                  <a:srgbClr val="B7AAD3"/>
                </a:solidFill>
                <a:latin typeface="Century Gothic"/>
                <a:cs typeface="Century Gothic"/>
              </a:rPr>
              <a:t>SUPUESTO </a:t>
            </a:r>
            <a:r>
              <a:rPr dirty="0" sz="1100" spc="-295" b="1">
                <a:solidFill>
                  <a:srgbClr val="B7AAD3"/>
                </a:solidFill>
                <a:latin typeface="Century Gothic"/>
                <a:cs typeface="Century Gothic"/>
              </a:rPr>
              <a:t> </a:t>
            </a:r>
            <a:r>
              <a:rPr dirty="0" sz="1100" spc="45" b="1">
                <a:solidFill>
                  <a:srgbClr val="B7AAD3"/>
                </a:solidFill>
                <a:latin typeface="Century Gothic"/>
                <a:cs typeface="Century Gothic"/>
              </a:rPr>
              <a:t>DE </a:t>
            </a:r>
            <a:r>
              <a:rPr dirty="0" sz="1100" spc="80" b="1">
                <a:solidFill>
                  <a:srgbClr val="FFFFFF"/>
                </a:solidFill>
                <a:latin typeface="Century Gothic"/>
                <a:cs typeface="Century Gothic"/>
              </a:rPr>
              <a:t>SÍNTESIS</a:t>
            </a:r>
            <a:r>
              <a:rPr dirty="0" sz="1000" spc="80" b="1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sz="1000">
              <a:latin typeface="Arial"/>
              <a:cs typeface="Arial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3883069" y="8359812"/>
            <a:ext cx="264795" cy="0"/>
          </a:xfrm>
          <a:custGeom>
            <a:avLst/>
            <a:gdLst/>
            <a:ahLst/>
            <a:cxnLst/>
            <a:rect l="l" t="t" r="r" b="b"/>
            <a:pathLst>
              <a:path w="264795" h="0">
                <a:moveTo>
                  <a:pt x="0" y="0"/>
                </a:moveTo>
                <a:lnTo>
                  <a:pt x="264622" y="0"/>
                </a:lnTo>
              </a:path>
            </a:pathLst>
          </a:custGeom>
          <a:ln w="6350">
            <a:solidFill>
              <a:srgbClr val="9D9FA2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38" name="object 38"/>
          <p:cNvSpPr txBox="1"/>
          <p:nvPr/>
        </p:nvSpPr>
        <p:spPr>
          <a:xfrm>
            <a:off x="576205" y="8238547"/>
            <a:ext cx="3307079" cy="1733550"/>
          </a:xfrm>
          <a:prstGeom prst="rect">
            <a:avLst/>
          </a:prstGeom>
          <a:solidFill>
            <a:srgbClr val="E0DBED"/>
          </a:solidFill>
        </p:spPr>
        <p:txBody>
          <a:bodyPr wrap="square" lIns="0" tIns="27940" rIns="0" bIns="0" rtlCol="0" vert="horz">
            <a:spAutoFit/>
          </a:bodyPr>
          <a:lstStyle/>
          <a:p>
            <a:pPr algn="just" marL="194310" marR="42545" indent="-144145">
              <a:lnSpc>
                <a:spcPct val="101800"/>
              </a:lnSpc>
              <a:spcBef>
                <a:spcPts val="220"/>
              </a:spcBef>
            </a:pP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1. </a:t>
            </a:r>
            <a:r>
              <a:rPr dirty="0" sz="900" spc="20" i="1">
                <a:solidFill>
                  <a:srgbClr val="231F20"/>
                </a:solidFill>
                <a:latin typeface="Calibri"/>
                <a:cs typeface="Calibri"/>
              </a:rPr>
              <a:t>Recogida </a:t>
            </a:r>
            <a:r>
              <a:rPr dirty="0" sz="900" spc="35" i="1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900" i="1">
                <a:solidFill>
                  <a:srgbClr val="231F20"/>
                </a:solidFill>
                <a:latin typeface="Calibri"/>
                <a:cs typeface="Calibri"/>
              </a:rPr>
              <a:t>información.</a:t>
            </a:r>
            <a:r>
              <a:rPr dirty="0" sz="900" spc="5" i="1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Una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vez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determinado el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individuo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al 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que se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le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pretende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aplicar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el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programa,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se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observa </a:t>
            </a:r>
            <a:r>
              <a:rPr dirty="0" sz="900" spc="-35">
                <a:solidFill>
                  <a:srgbClr val="231F20"/>
                </a:solidFill>
                <a:latin typeface="Calibri"/>
                <a:cs typeface="Calibri"/>
              </a:rPr>
              <a:t>su</a:t>
            </a:r>
            <a:r>
              <a:rPr dirty="0" sz="900" spc="-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compor-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Calibri"/>
                <a:cs typeface="Calibri"/>
              </a:rPr>
              <a:t>tamiento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y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se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le 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hace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una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serie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900" spc="-25">
                <a:solidFill>
                  <a:srgbClr val="231F20"/>
                </a:solidFill>
                <a:latin typeface="Calibri"/>
                <a:cs typeface="Calibri"/>
              </a:rPr>
              <a:t>entrevistas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en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las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que se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ana-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lizan:</a:t>
            </a:r>
            <a:endParaRPr sz="900">
              <a:latin typeface="Calibri"/>
              <a:cs typeface="Calibri"/>
            </a:endParaRPr>
          </a:p>
          <a:p>
            <a:pPr marL="194310">
              <a:lnSpc>
                <a:spcPct val="100000"/>
              </a:lnSpc>
              <a:spcBef>
                <a:spcPts val="530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9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Las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conductas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básicas:</a:t>
            </a:r>
            <a:r>
              <a:rPr dirty="0" sz="9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atención,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Calibri"/>
                <a:cs typeface="Calibri"/>
              </a:rPr>
              <a:t>seguimiento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instrucciones...</a:t>
            </a:r>
            <a:endParaRPr sz="900">
              <a:latin typeface="Calibri"/>
              <a:cs typeface="Calibri"/>
            </a:endParaRPr>
          </a:p>
          <a:p>
            <a:pPr marL="302260" marR="43180" indent="-108585">
              <a:lnSpc>
                <a:spcPct val="101800"/>
              </a:lnSpc>
              <a:spcBef>
                <a:spcPts val="509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Las</a:t>
            </a:r>
            <a:r>
              <a:rPr dirty="0" sz="900" spc="1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habilidades</a:t>
            </a:r>
            <a:r>
              <a:rPr dirty="0" sz="900" spc="1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sociales:</a:t>
            </a:r>
            <a:r>
              <a:rPr dirty="0" sz="900" spc="1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forma</a:t>
            </a:r>
            <a:r>
              <a:rPr dirty="0" sz="900" spc="1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1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Calibri"/>
                <a:cs typeface="Calibri"/>
              </a:rPr>
              <a:t>interactuar</a:t>
            </a:r>
            <a:r>
              <a:rPr dirty="0" sz="900" spc="1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con</a:t>
            </a:r>
            <a:r>
              <a:rPr dirty="0" sz="900" spc="1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900" spc="1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demás </a:t>
            </a:r>
            <a:r>
              <a:rPr dirty="0" sz="900" spc="-1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(inteligencia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emocional).</a:t>
            </a:r>
            <a:endParaRPr sz="900">
              <a:latin typeface="Calibri"/>
              <a:cs typeface="Calibri"/>
            </a:endParaRPr>
          </a:p>
          <a:p>
            <a:pPr marL="302260" marR="44450" indent="-107950">
              <a:lnSpc>
                <a:spcPct val="101800"/>
              </a:lnSpc>
              <a:spcBef>
                <a:spcPts val="515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Las</a:t>
            </a:r>
            <a:r>
              <a:rPr dirty="0" sz="9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habilidades</a:t>
            </a:r>
            <a:r>
              <a:rPr dirty="0" sz="900" spc="2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profesionales: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5">
                <a:solidFill>
                  <a:srgbClr val="231F20"/>
                </a:solidFill>
                <a:latin typeface="Calibri"/>
                <a:cs typeface="Calibri"/>
              </a:rPr>
              <a:t>capacidades</a:t>
            </a:r>
            <a:r>
              <a:rPr dirty="0" sz="900" spc="2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profesionales </a:t>
            </a:r>
            <a:r>
              <a:rPr dirty="0" sz="900" spc="-1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(competencias).</a:t>
            </a:r>
            <a:endParaRPr sz="900">
              <a:latin typeface="Calibri"/>
              <a:cs typeface="Calibri"/>
            </a:endParaRPr>
          </a:p>
          <a:p>
            <a:pPr marL="194310">
              <a:lnSpc>
                <a:spcPct val="100000"/>
              </a:lnSpc>
              <a:spcBef>
                <a:spcPts val="530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 </a:t>
            </a:r>
            <a:r>
              <a:rPr dirty="0" sz="900" spc="-3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comportamientos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inadecuados: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agresividad,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irritabilidad...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4147691" y="8238547"/>
            <a:ext cx="2836545" cy="615315"/>
          </a:xfrm>
          <a:prstGeom prst="rect">
            <a:avLst/>
          </a:prstGeom>
          <a:solidFill>
            <a:srgbClr val="E0DBED"/>
          </a:solidFill>
        </p:spPr>
        <p:txBody>
          <a:bodyPr wrap="square" lIns="0" tIns="27940" rIns="0" bIns="0" rtlCol="0" vert="horz">
            <a:spAutoFit/>
          </a:bodyPr>
          <a:lstStyle/>
          <a:p>
            <a:pPr algn="just" marL="194310" marR="42545" indent="-144145">
              <a:lnSpc>
                <a:spcPct val="101800"/>
              </a:lnSpc>
              <a:spcBef>
                <a:spcPts val="220"/>
              </a:spcBef>
            </a:pP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2. </a:t>
            </a:r>
            <a:r>
              <a:rPr dirty="0" sz="900" spc="5" i="1">
                <a:solidFill>
                  <a:srgbClr val="231F20"/>
                </a:solidFill>
                <a:latin typeface="Calibri"/>
                <a:cs typeface="Calibri"/>
              </a:rPr>
              <a:t>Evaluación</a:t>
            </a:r>
            <a:r>
              <a:rPr dirty="0" sz="900" spc="10" i="1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35" i="1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900" i="1">
                <a:solidFill>
                  <a:srgbClr val="231F20"/>
                </a:solidFill>
                <a:latin typeface="Calibri"/>
                <a:cs typeface="Calibri"/>
              </a:rPr>
              <a:t>las</a:t>
            </a:r>
            <a:r>
              <a:rPr dirty="0" sz="900" spc="5" i="1">
                <a:solidFill>
                  <a:srgbClr val="231F20"/>
                </a:solidFill>
                <a:latin typeface="Calibri"/>
                <a:cs typeface="Calibri"/>
              </a:rPr>
              <a:t> conductas.</a:t>
            </a:r>
            <a:r>
              <a:rPr dirty="0" sz="900" spc="10" i="1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40">
                <a:solidFill>
                  <a:srgbClr val="231F20"/>
                </a:solidFill>
                <a:latin typeface="Calibri"/>
                <a:cs typeface="Calibri"/>
              </a:rPr>
              <a:t>Se 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analizan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900" spc="1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datos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para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comprobar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si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la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conducta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 del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individuo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supone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algún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problema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para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la organización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y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se</a:t>
            </a:r>
            <a:r>
              <a:rPr dirty="0" sz="900" spc="1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define</a:t>
            </a:r>
            <a:r>
              <a:rPr dirty="0" sz="900" spc="1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el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tipo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problema.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4147365" y="9077176"/>
            <a:ext cx="2836545" cy="335915"/>
          </a:xfrm>
          <a:prstGeom prst="rect">
            <a:avLst/>
          </a:prstGeom>
          <a:solidFill>
            <a:srgbClr val="E0DBED"/>
          </a:solidFill>
        </p:spPr>
        <p:txBody>
          <a:bodyPr wrap="square" lIns="0" tIns="27940" rIns="0" bIns="0" rtlCol="0" vert="horz">
            <a:spAutoFit/>
          </a:bodyPr>
          <a:lstStyle/>
          <a:p>
            <a:pPr marL="194945" marR="42545" indent="-144780">
              <a:lnSpc>
                <a:spcPct val="101800"/>
              </a:lnSpc>
              <a:spcBef>
                <a:spcPts val="220"/>
              </a:spcBef>
            </a:pP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3.</a:t>
            </a:r>
            <a:r>
              <a:rPr dirty="0" sz="900" spc="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5" i="1">
                <a:solidFill>
                  <a:srgbClr val="231F20"/>
                </a:solidFill>
                <a:latin typeface="Calibri"/>
                <a:cs typeface="Calibri"/>
              </a:rPr>
              <a:t>Aplicación.</a:t>
            </a:r>
            <a:r>
              <a:rPr dirty="0" sz="900" spc="245" i="1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40">
                <a:solidFill>
                  <a:srgbClr val="231F20"/>
                </a:solidFill>
                <a:latin typeface="Calibri"/>
                <a:cs typeface="Calibri"/>
              </a:rPr>
              <a:t>Se</a:t>
            </a:r>
            <a:r>
              <a:rPr dirty="0" sz="900" spc="30">
                <a:solidFill>
                  <a:srgbClr val="231F20"/>
                </a:solidFill>
                <a:latin typeface="Calibri"/>
                <a:cs typeface="Calibri"/>
              </a:rPr>
              <a:t> aplica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técnica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 adecuada 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para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Calibri"/>
                <a:cs typeface="Calibri"/>
              </a:rPr>
              <a:t>modi- </a:t>
            </a:r>
            <a:r>
              <a:rPr dirty="0" sz="900" spc="-1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ficar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conducta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y,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por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tanto,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eliminar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problema.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4147475" y="9636403"/>
            <a:ext cx="2837180" cy="335915"/>
          </a:xfrm>
          <a:prstGeom prst="rect">
            <a:avLst/>
          </a:prstGeom>
          <a:solidFill>
            <a:srgbClr val="E0DBED"/>
          </a:solidFill>
        </p:spPr>
        <p:txBody>
          <a:bodyPr wrap="square" lIns="0" tIns="27940" rIns="0" bIns="0" rtlCol="0" vert="horz">
            <a:spAutoFit/>
          </a:bodyPr>
          <a:lstStyle/>
          <a:p>
            <a:pPr marL="194310" marR="42545" indent="-144145">
              <a:lnSpc>
                <a:spcPct val="101800"/>
              </a:lnSpc>
              <a:spcBef>
                <a:spcPts val="220"/>
              </a:spcBef>
            </a:pP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4.</a:t>
            </a:r>
            <a:r>
              <a:rPr dirty="0" sz="900" spc="9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i="1">
                <a:solidFill>
                  <a:srgbClr val="231F20"/>
                </a:solidFill>
                <a:latin typeface="Calibri"/>
                <a:cs typeface="Calibri"/>
              </a:rPr>
              <a:t>Seguimiento.</a:t>
            </a:r>
            <a:r>
              <a:rPr dirty="0" sz="900" spc="55" i="1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40">
                <a:solidFill>
                  <a:srgbClr val="231F20"/>
                </a:solidFill>
                <a:latin typeface="Calibri"/>
                <a:cs typeface="Calibri"/>
              </a:rPr>
              <a:t>Se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observa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comportamiento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indivi- </a:t>
            </a:r>
            <a:r>
              <a:rPr dirty="0" sz="900" spc="-1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duo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y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se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registran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Calibri"/>
                <a:cs typeface="Calibri"/>
              </a:rPr>
              <a:t>sus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cambios.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3972147" y="8292548"/>
            <a:ext cx="83820" cy="128270"/>
          </a:xfrm>
          <a:custGeom>
            <a:avLst/>
            <a:gdLst/>
            <a:ahLst/>
            <a:cxnLst/>
            <a:rect l="l" t="t" r="r" b="b"/>
            <a:pathLst>
              <a:path w="83820" h="128270">
                <a:moveTo>
                  <a:pt x="0" y="0"/>
                </a:moveTo>
                <a:lnTo>
                  <a:pt x="0" y="128181"/>
                </a:lnTo>
                <a:lnTo>
                  <a:pt x="83794" y="66928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3" name="object 43"/>
          <p:cNvSpPr/>
          <p:nvPr/>
        </p:nvSpPr>
        <p:spPr>
          <a:xfrm>
            <a:off x="5492805" y="8932467"/>
            <a:ext cx="128270" cy="83820"/>
          </a:xfrm>
          <a:custGeom>
            <a:avLst/>
            <a:gdLst/>
            <a:ahLst/>
            <a:cxnLst/>
            <a:rect l="l" t="t" r="r" b="b"/>
            <a:pathLst>
              <a:path w="128270" h="83820">
                <a:moveTo>
                  <a:pt x="128181" y="0"/>
                </a:moveTo>
                <a:lnTo>
                  <a:pt x="0" y="0"/>
                </a:lnTo>
                <a:lnTo>
                  <a:pt x="61252" y="83794"/>
                </a:lnTo>
                <a:lnTo>
                  <a:pt x="128181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4" name="object 44"/>
          <p:cNvSpPr/>
          <p:nvPr/>
        </p:nvSpPr>
        <p:spPr>
          <a:xfrm>
            <a:off x="5492805" y="9482694"/>
            <a:ext cx="128270" cy="83820"/>
          </a:xfrm>
          <a:custGeom>
            <a:avLst/>
            <a:gdLst/>
            <a:ahLst/>
            <a:cxnLst/>
            <a:rect l="l" t="t" r="r" b="b"/>
            <a:pathLst>
              <a:path w="128270" h="83820">
                <a:moveTo>
                  <a:pt x="128181" y="0"/>
                </a:moveTo>
                <a:lnTo>
                  <a:pt x="0" y="0"/>
                </a:lnTo>
                <a:lnTo>
                  <a:pt x="61252" y="83794"/>
                </a:lnTo>
                <a:lnTo>
                  <a:pt x="128181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6700" y="5565350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1841" y="5197602"/>
            <a:ext cx="291465" cy="278130"/>
          </a:xfrm>
          <a:prstGeom prst="rect">
            <a:avLst/>
          </a:prstGeom>
          <a:solidFill>
            <a:srgbClr val="6D50A1"/>
          </a:solidFill>
        </p:spPr>
        <p:txBody>
          <a:bodyPr wrap="square" lIns="0" tIns="25400" rIns="0" bIns="0" rtlCol="0" vert="horz">
            <a:spAutoFit/>
          </a:bodyPr>
          <a:lstStyle/>
          <a:p>
            <a:pPr marL="69215">
              <a:lnSpc>
                <a:spcPct val="100000"/>
              </a:lnSpc>
              <a:spcBef>
                <a:spcPts val="2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22</a:t>
            </a:r>
            <a:endParaRPr sz="1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2813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550134" y="720001"/>
            <a:ext cx="4434840" cy="9252585"/>
            <a:chOff x="2550134" y="720001"/>
            <a:chExt cx="4434840" cy="9252585"/>
          </a:xfrm>
        </p:grpSpPr>
        <p:sp>
          <p:nvSpPr>
            <p:cNvPr id="6" name="object 6"/>
            <p:cNvSpPr/>
            <p:nvPr/>
          </p:nvSpPr>
          <p:spPr>
            <a:xfrm>
              <a:off x="2550134" y="720001"/>
              <a:ext cx="4434840" cy="9252585"/>
            </a:xfrm>
            <a:custGeom>
              <a:avLst/>
              <a:gdLst/>
              <a:ahLst/>
              <a:cxnLst/>
              <a:rect l="l" t="t" r="r" b="b"/>
              <a:pathLst>
                <a:path w="4434840" h="9252585">
                  <a:moveTo>
                    <a:pt x="4434484" y="0"/>
                  </a:moveTo>
                  <a:lnTo>
                    <a:pt x="0" y="0"/>
                  </a:lnTo>
                  <a:lnTo>
                    <a:pt x="0" y="9252000"/>
                  </a:lnTo>
                  <a:lnTo>
                    <a:pt x="4434484" y="9252000"/>
                  </a:lnTo>
                  <a:lnTo>
                    <a:pt x="4434484" y="0"/>
                  </a:lnTo>
                  <a:close/>
                </a:path>
              </a:pathLst>
            </a:custGeom>
            <a:solidFill>
              <a:srgbClr val="F4F0D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550744" y="720001"/>
              <a:ext cx="215265" cy="1245235"/>
            </a:xfrm>
            <a:custGeom>
              <a:avLst/>
              <a:gdLst/>
              <a:ahLst/>
              <a:cxnLst/>
              <a:rect l="l" t="t" r="r" b="b"/>
              <a:pathLst>
                <a:path w="215264" h="1245235">
                  <a:moveTo>
                    <a:pt x="215087" y="0"/>
                  </a:moveTo>
                  <a:lnTo>
                    <a:pt x="0" y="0"/>
                  </a:lnTo>
                  <a:lnTo>
                    <a:pt x="0" y="1245019"/>
                  </a:lnTo>
                  <a:lnTo>
                    <a:pt x="215087" y="1245019"/>
                  </a:lnTo>
                  <a:lnTo>
                    <a:pt x="215087" y="0"/>
                  </a:lnTo>
                  <a:close/>
                </a:path>
              </a:pathLst>
            </a:custGeom>
            <a:solidFill>
              <a:srgbClr val="8B8736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2534013" y="761291"/>
            <a:ext cx="257810" cy="1162685"/>
          </a:xfrm>
          <a:prstGeom prst="rect">
            <a:avLst/>
          </a:prstGeom>
        </p:spPr>
        <p:txBody>
          <a:bodyPr wrap="square" lIns="0" tIns="1968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dirty="0" sz="1400" b="1">
                <a:solidFill>
                  <a:srgbClr val="FFFFFF"/>
                </a:solidFill>
                <a:latin typeface="Century Gothic"/>
                <a:cs typeface="Century Gothic"/>
              </a:rPr>
              <a:t>CUESTIONES</a:t>
            </a:r>
            <a:endParaRPr sz="1400">
              <a:latin typeface="Century Gothic"/>
              <a:cs typeface="Century Gothic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892827" y="816777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15.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892827" y="1374053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16.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892827" y="2282230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17.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892827" y="2679867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18.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892827" y="3077504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19.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892827" y="3475141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20.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892827" y="3872778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21.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892827" y="4270415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22.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92827" y="4668052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23.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892827" y="5218089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24.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892827" y="5622965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25.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892827" y="6027841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26.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892827" y="6432717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27.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892827" y="7844195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28.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892954" y="9057172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29.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2892831" y="820000"/>
            <a:ext cx="180340" cy="701675"/>
          </a:xfrm>
          <a:custGeom>
            <a:avLst/>
            <a:gdLst/>
            <a:ahLst/>
            <a:cxnLst/>
            <a:rect l="l" t="t" r="r" b="b"/>
            <a:pathLst>
              <a:path w="180339" h="701675">
                <a:moveTo>
                  <a:pt x="179997" y="557276"/>
                </a:moveTo>
                <a:lnTo>
                  <a:pt x="0" y="557276"/>
                </a:lnTo>
                <a:lnTo>
                  <a:pt x="0" y="701281"/>
                </a:lnTo>
                <a:lnTo>
                  <a:pt x="179997" y="701281"/>
                </a:lnTo>
                <a:lnTo>
                  <a:pt x="179997" y="557276"/>
                </a:lnTo>
                <a:close/>
              </a:path>
              <a:path w="180339" h="701675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 txBox="1"/>
          <p:nvPr/>
        </p:nvSpPr>
        <p:spPr>
          <a:xfrm>
            <a:off x="2894115" y="797981"/>
            <a:ext cx="3977004" cy="12388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268605" marR="5080" indent="-256540">
              <a:lnSpc>
                <a:spcPct val="100000"/>
              </a:lnSpc>
              <a:spcBef>
                <a:spcPts val="10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15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algunos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manuales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define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«el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valor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resultante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personas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organizaciones».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¿Es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correcta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esta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definición?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Justifica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tu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respuesta.</a:t>
            </a:r>
            <a:endParaRPr sz="1000">
              <a:latin typeface="Arial"/>
              <a:cs typeface="Arial"/>
            </a:endParaRPr>
          </a:p>
          <a:p>
            <a:pPr algn="just" marL="268605" marR="5080" indent="-256540">
              <a:lnSpc>
                <a:spcPct val="100000"/>
              </a:lnSpc>
              <a:spcBef>
                <a:spcPts val="785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16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Juan finalizó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sus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estudios de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Formación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Profesional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Automo-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ción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hace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cuatro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años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desde entonces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trabaja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mecánico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un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taller.</a:t>
            </a:r>
            <a:endParaRPr sz="1000">
              <a:latin typeface="Arial"/>
              <a:cs typeface="Arial"/>
            </a:endParaRPr>
          </a:p>
          <a:p>
            <a:pPr algn="just" marL="268605">
              <a:lnSpc>
                <a:spcPct val="100000"/>
              </a:lnSpc>
              <a:spcBef>
                <a:spcPts val="365"/>
              </a:spcBef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—</a:t>
            </a:r>
            <a:r>
              <a:rPr dirty="0" sz="10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¿De</a:t>
            </a:r>
            <a:r>
              <a:rPr dirty="0" sz="1000" spc="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qué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tipo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es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spc="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aporta</a:t>
            </a:r>
            <a:r>
              <a:rPr dirty="0" sz="1000" spc="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Juan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su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em-</a:t>
            </a:r>
            <a:endParaRPr sz="1000">
              <a:latin typeface="Arial"/>
              <a:cs typeface="Arial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2892831" y="2285440"/>
            <a:ext cx="180340" cy="2530475"/>
          </a:xfrm>
          <a:custGeom>
            <a:avLst/>
            <a:gdLst/>
            <a:ahLst/>
            <a:cxnLst/>
            <a:rect l="l" t="t" r="r" b="b"/>
            <a:pathLst>
              <a:path w="180339" h="2530475">
                <a:moveTo>
                  <a:pt x="179997" y="2386076"/>
                </a:moveTo>
                <a:lnTo>
                  <a:pt x="0" y="2386076"/>
                </a:lnTo>
                <a:lnTo>
                  <a:pt x="0" y="2530081"/>
                </a:lnTo>
                <a:lnTo>
                  <a:pt x="179997" y="2530081"/>
                </a:lnTo>
                <a:lnTo>
                  <a:pt x="179997" y="2386076"/>
                </a:lnTo>
                <a:close/>
              </a:path>
              <a:path w="180339" h="2530475">
                <a:moveTo>
                  <a:pt x="179997" y="1988400"/>
                </a:moveTo>
                <a:lnTo>
                  <a:pt x="0" y="1988400"/>
                </a:lnTo>
                <a:lnTo>
                  <a:pt x="0" y="2132406"/>
                </a:lnTo>
                <a:lnTo>
                  <a:pt x="179997" y="2132406"/>
                </a:lnTo>
                <a:lnTo>
                  <a:pt x="179997" y="1988400"/>
                </a:lnTo>
                <a:close/>
              </a:path>
              <a:path w="180339" h="2530475">
                <a:moveTo>
                  <a:pt x="179997" y="1590713"/>
                </a:moveTo>
                <a:lnTo>
                  <a:pt x="0" y="1590713"/>
                </a:lnTo>
                <a:lnTo>
                  <a:pt x="0" y="1734718"/>
                </a:lnTo>
                <a:lnTo>
                  <a:pt x="179997" y="1734718"/>
                </a:lnTo>
                <a:lnTo>
                  <a:pt x="179997" y="1590713"/>
                </a:lnTo>
                <a:close/>
              </a:path>
              <a:path w="180339" h="2530475">
                <a:moveTo>
                  <a:pt x="179997" y="1193038"/>
                </a:moveTo>
                <a:lnTo>
                  <a:pt x="0" y="1193038"/>
                </a:lnTo>
                <a:lnTo>
                  <a:pt x="0" y="1337043"/>
                </a:lnTo>
                <a:lnTo>
                  <a:pt x="179997" y="1337043"/>
                </a:lnTo>
                <a:lnTo>
                  <a:pt x="179997" y="1193038"/>
                </a:lnTo>
                <a:close/>
              </a:path>
              <a:path w="180339" h="2530475">
                <a:moveTo>
                  <a:pt x="179997" y="795350"/>
                </a:moveTo>
                <a:lnTo>
                  <a:pt x="0" y="795350"/>
                </a:lnTo>
                <a:lnTo>
                  <a:pt x="0" y="939355"/>
                </a:lnTo>
                <a:lnTo>
                  <a:pt x="179997" y="939355"/>
                </a:lnTo>
                <a:lnTo>
                  <a:pt x="179997" y="795350"/>
                </a:lnTo>
                <a:close/>
              </a:path>
              <a:path w="180339" h="2530475">
                <a:moveTo>
                  <a:pt x="179997" y="397675"/>
                </a:moveTo>
                <a:lnTo>
                  <a:pt x="0" y="397675"/>
                </a:lnTo>
                <a:lnTo>
                  <a:pt x="0" y="541680"/>
                </a:lnTo>
                <a:lnTo>
                  <a:pt x="179997" y="541680"/>
                </a:lnTo>
                <a:lnTo>
                  <a:pt x="179997" y="397675"/>
                </a:lnTo>
                <a:close/>
              </a:path>
              <a:path w="180339" h="2530475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 txBox="1"/>
          <p:nvPr/>
        </p:nvSpPr>
        <p:spPr>
          <a:xfrm>
            <a:off x="2894115" y="2010958"/>
            <a:ext cx="3978910" cy="7861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48309">
              <a:lnSpc>
                <a:spcPct val="100000"/>
              </a:lnSpc>
              <a:spcBef>
                <a:spcPts val="100"/>
              </a:spcBef>
            </a:pP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presa?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Justifica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tu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respuesta.</a:t>
            </a:r>
            <a:endParaRPr sz="1000">
              <a:latin typeface="Arial"/>
              <a:cs typeface="Arial"/>
            </a:endParaRPr>
          </a:p>
          <a:p>
            <a:pPr algn="just" marL="268605" marR="6350" indent="-256540">
              <a:lnSpc>
                <a:spcPct val="100000"/>
              </a:lnSpc>
              <a:spcBef>
                <a:spcPts val="785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17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Dibuja un esquema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contenga, de forma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ordenada,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dife-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rentes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funciones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humano.</a:t>
            </a:r>
            <a:endParaRPr sz="1000">
              <a:latin typeface="Arial"/>
              <a:cs typeface="Arial"/>
            </a:endParaRPr>
          </a:p>
          <a:p>
            <a:pPr algn="just" marL="268605" marR="6350" indent="-256540">
              <a:lnSpc>
                <a:spcPct val="100000"/>
              </a:lnSpc>
              <a:spcBef>
                <a:spcPts val="735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18</a:t>
            </a:r>
            <a:r>
              <a:rPr dirty="0" sz="1000" spc="5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Señala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relación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tiene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competitividad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su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humano.</a:t>
            </a:r>
            <a:endParaRPr sz="1000">
              <a:latin typeface="Arial"/>
              <a:cs typeface="Arial"/>
            </a:endParaRPr>
          </a:p>
          <a:p>
            <a:pPr algn="just" marL="268605" marR="7620" indent="-256540">
              <a:lnSpc>
                <a:spcPct val="100000"/>
              </a:lnSpc>
              <a:spcBef>
                <a:spcPts val="73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19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Describe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relación entre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competencias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pro- 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ductividad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1000">
              <a:latin typeface="Arial"/>
              <a:cs typeface="Arial"/>
            </a:endParaRPr>
          </a:p>
          <a:p>
            <a:pPr algn="just" marL="268605" marR="7620" indent="-248920">
              <a:lnSpc>
                <a:spcPct val="100000"/>
              </a:lnSpc>
              <a:spcBef>
                <a:spcPts val="73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20</a:t>
            </a:r>
            <a:r>
              <a:rPr dirty="0" sz="1000" spc="27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Señala la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forma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competencias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ayuda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logro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funciones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humano.</a:t>
            </a:r>
            <a:endParaRPr sz="1000">
              <a:latin typeface="Arial"/>
              <a:cs typeface="Arial"/>
            </a:endParaRPr>
          </a:p>
          <a:p>
            <a:pPr algn="just" marL="268605" marR="6985" indent="-248920">
              <a:lnSpc>
                <a:spcPct val="100000"/>
              </a:lnSpc>
              <a:spcBef>
                <a:spcPts val="73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21</a:t>
            </a:r>
            <a:r>
              <a:rPr dirty="0" sz="1000" spc="30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Indica</a:t>
            </a: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funciones</a:t>
            </a: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área</a:t>
            </a: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personal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aplicación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2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-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inteligencia</a:t>
            </a:r>
            <a:r>
              <a:rPr dirty="0" sz="10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emocional</a:t>
            </a:r>
            <a:r>
              <a:rPr dirty="0" sz="1000" spc="-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sea</a:t>
            </a:r>
            <a:r>
              <a:rPr dirty="0" sz="10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más</a:t>
            </a:r>
            <a:r>
              <a:rPr dirty="0" sz="1000" spc="-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importante.</a:t>
            </a:r>
            <a:r>
              <a:rPr dirty="0" sz="10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Justifica</a:t>
            </a:r>
            <a:r>
              <a:rPr dirty="0" sz="1000" spc="-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tu</a:t>
            </a:r>
            <a:r>
              <a:rPr dirty="0" sz="10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respuesta.</a:t>
            </a:r>
            <a:endParaRPr sz="1000">
              <a:latin typeface="Arial"/>
              <a:cs typeface="Arial"/>
            </a:endParaRPr>
          </a:p>
          <a:p>
            <a:pPr algn="just" marL="268605" marR="6350" indent="-248920">
              <a:lnSpc>
                <a:spcPct val="100000"/>
              </a:lnSpc>
              <a:spcBef>
                <a:spcPts val="73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22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Explica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relación entre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conocimiento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organización y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conocimiento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cada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uno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sus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miembros.</a:t>
            </a:r>
            <a:endParaRPr sz="1000">
              <a:latin typeface="Arial"/>
              <a:cs typeface="Arial"/>
            </a:endParaRPr>
          </a:p>
          <a:p>
            <a:pPr algn="just" marL="268605" marR="6985" indent="-248920">
              <a:lnSpc>
                <a:spcPct val="100000"/>
              </a:lnSpc>
              <a:spcBef>
                <a:spcPts val="73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23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Describe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situación,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real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o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imaginaria,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donde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sea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conveniente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aplicar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programa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modificación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conducta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algunos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sus trabajadores.</a:t>
            </a:r>
            <a:endParaRPr sz="1000">
              <a:latin typeface="Arial"/>
              <a:cs typeface="Arial"/>
            </a:endParaRPr>
          </a:p>
          <a:p>
            <a:pPr algn="just" marL="268605" marR="7620">
              <a:lnSpc>
                <a:spcPct val="100000"/>
              </a:lnSpc>
              <a:spcBef>
                <a:spcPts val="735"/>
              </a:spcBef>
            </a:pP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Relaciona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fuentes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ventaja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competitiva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funciones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humano.</a:t>
            </a:r>
            <a:endParaRPr sz="1000">
              <a:latin typeface="Arial"/>
              <a:cs typeface="Arial"/>
            </a:endParaRPr>
          </a:p>
          <a:p>
            <a:pPr algn="just" marL="268605" marR="7620">
              <a:lnSpc>
                <a:spcPct val="100000"/>
              </a:lnSpc>
              <a:spcBef>
                <a:spcPts val="785"/>
              </a:spcBef>
            </a:pP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¿Cuáles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son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ventajas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aporta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sistema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gestión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competencias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empresarial?</a:t>
            </a:r>
            <a:endParaRPr sz="1000">
              <a:latin typeface="Arial"/>
              <a:cs typeface="Arial"/>
            </a:endParaRPr>
          </a:p>
          <a:p>
            <a:pPr algn="just" marL="268605" marR="7620">
              <a:lnSpc>
                <a:spcPct val="100000"/>
              </a:lnSpc>
              <a:spcBef>
                <a:spcPts val="790"/>
              </a:spcBef>
            </a:pP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Dibuja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esquema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refleje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desarrollo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progra-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ma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modificación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conducta.</a:t>
            </a:r>
            <a:endParaRPr sz="1000">
              <a:latin typeface="Arial"/>
              <a:cs typeface="Arial"/>
            </a:endParaRPr>
          </a:p>
          <a:p>
            <a:pPr algn="just" marL="268605" marR="5080">
              <a:lnSpc>
                <a:spcPct val="100000"/>
              </a:lnSpc>
              <a:spcBef>
                <a:spcPts val="790"/>
              </a:spcBef>
            </a:pP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Lee la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siguiente afirmación: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15" i="1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000" spc="10" i="1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20" i="1">
                <a:solidFill>
                  <a:srgbClr val="231F20"/>
                </a:solidFill>
                <a:latin typeface="Arial"/>
                <a:cs typeface="Arial"/>
              </a:rPr>
              <a:t>principal </a:t>
            </a:r>
            <a:r>
              <a:rPr dirty="0" sz="1000" spc="2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recurso </a:t>
            </a:r>
            <a:r>
              <a:rPr dirty="0" sz="1000" spc="20" i="1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que cuenta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 spc="10" i="1">
                <a:solidFill>
                  <a:srgbClr val="231F20"/>
                </a:solidFill>
                <a:latin typeface="Arial"/>
                <a:cs typeface="Arial"/>
              </a:rPr>
              <a:t>sociedad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1000" spc="10" i="1">
                <a:solidFill>
                  <a:srgbClr val="231F20"/>
                </a:solidFill>
                <a:latin typeface="Arial"/>
                <a:cs typeface="Arial"/>
              </a:rPr>
              <a:t>promocionar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su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desarrollo presente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23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 i="1">
                <a:solidFill>
                  <a:srgbClr val="231F20"/>
                </a:solidFill>
                <a:latin typeface="Arial"/>
                <a:cs typeface="Arial"/>
              </a:rPr>
              <a:t>futuro; </a:t>
            </a:r>
            <a:r>
              <a:rPr dirty="0" sz="1000" spc="20" i="1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ello,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es</a:t>
            </a:r>
            <a:r>
              <a:rPr dirty="0" sz="1000" spc="24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fundamental 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impulsar 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nivel 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educativo </a:t>
            </a:r>
            <a:r>
              <a:rPr dirty="0" sz="1000" spc="10" i="1">
                <a:solidFill>
                  <a:srgbClr val="231F20"/>
                </a:solidFill>
                <a:latin typeface="Arial"/>
                <a:cs typeface="Arial"/>
              </a:rPr>
              <a:t>competente, 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que permita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formación de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ciudadanos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diversas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áreas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 de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ciencias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tecnología.</a:t>
            </a:r>
            <a:endParaRPr sz="1000">
              <a:latin typeface="Arial"/>
              <a:cs typeface="Arial"/>
            </a:endParaRPr>
          </a:p>
          <a:p>
            <a:pPr algn="just" marL="268605">
              <a:lnSpc>
                <a:spcPct val="100000"/>
              </a:lnSpc>
              <a:spcBef>
                <a:spcPts val="360"/>
              </a:spcBef>
            </a:pP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1000" spc="3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¿Estás</a:t>
            </a:r>
            <a:r>
              <a:rPr dirty="0" sz="10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acuerdo</a:t>
            </a:r>
            <a:r>
              <a:rPr dirty="0" sz="10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</a:t>
            </a:r>
            <a:r>
              <a:rPr dirty="0" sz="10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su</a:t>
            </a:r>
            <a:r>
              <a:rPr dirty="0" sz="10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contenido?</a:t>
            </a:r>
            <a:r>
              <a:rPr dirty="0" sz="10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Justifica</a:t>
            </a:r>
            <a:r>
              <a:rPr dirty="0" sz="10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tu</a:t>
            </a:r>
            <a:r>
              <a:rPr dirty="0" sz="10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respuesta.</a:t>
            </a:r>
            <a:endParaRPr sz="1000">
              <a:latin typeface="Arial"/>
              <a:cs typeface="Arial"/>
            </a:endParaRPr>
          </a:p>
          <a:p>
            <a:pPr algn="just" marL="448309" marR="6985" indent="-180340">
              <a:lnSpc>
                <a:spcPct val="100000"/>
              </a:lnSpc>
              <a:spcBef>
                <a:spcPts val="365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¿Qué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relación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existe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entre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nivel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educativo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país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su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humano?</a:t>
            </a:r>
            <a:endParaRPr sz="1000">
              <a:latin typeface="Arial"/>
              <a:cs typeface="Arial"/>
            </a:endParaRPr>
          </a:p>
          <a:p>
            <a:pPr algn="just" marL="268605" marR="6985">
              <a:lnSpc>
                <a:spcPct val="100000"/>
              </a:lnSpc>
              <a:spcBef>
                <a:spcPts val="785"/>
              </a:spcBef>
            </a:pP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40">
                <a:solidFill>
                  <a:srgbClr val="231F20"/>
                </a:solidFill>
                <a:latin typeface="Arial"/>
                <a:cs typeface="Arial"/>
              </a:rPr>
              <a:t>dirección </a:t>
            </a:r>
            <a:r>
              <a:rPr dirty="0" sz="1000" spc="40" b="1">
                <a:solidFill>
                  <a:srgbClr val="231F20"/>
                </a:solidFill>
                <a:latin typeface="Arial"/>
                <a:cs typeface="Arial"/>
                <a:hlinkClick r:id="rId2"/>
              </a:rPr>
              <a:t>www.emprendedoresnews.com/notaR/la_ </a:t>
            </a:r>
            <a:r>
              <a:rPr dirty="0" sz="1000" spc="4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b="1">
                <a:solidFill>
                  <a:srgbClr val="231F20"/>
                </a:solidFill>
                <a:latin typeface="Arial"/>
                <a:cs typeface="Arial"/>
              </a:rPr>
              <a:t>importancia_de_cuidar_el_capital_humano=1026­1.html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pue-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des encontrar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entrevista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experto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huma-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nos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titulada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«La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importancia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cuidar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humano».</a:t>
            </a:r>
            <a:endParaRPr sz="1000">
              <a:latin typeface="Arial"/>
              <a:cs typeface="Arial"/>
            </a:endParaRPr>
          </a:p>
          <a:p>
            <a:pPr algn="just" marL="268605" marR="8255">
              <a:lnSpc>
                <a:spcPct val="100000"/>
              </a:lnSpc>
              <a:spcBef>
                <a:spcPts val="365"/>
              </a:spcBef>
            </a:pP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Después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leerlo,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señala las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formas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más habituales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descui-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dar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 y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repercusión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puede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tener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la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em-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presa esta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forma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actuar.</a:t>
            </a:r>
            <a:endParaRPr sz="1000">
              <a:latin typeface="Arial"/>
              <a:cs typeface="Arial"/>
            </a:endParaRPr>
          </a:p>
          <a:p>
            <a:pPr algn="just" marL="268605" marR="6985">
              <a:lnSpc>
                <a:spcPct val="100000"/>
              </a:lnSpc>
              <a:spcBef>
                <a:spcPts val="790"/>
              </a:spcBef>
            </a:pP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página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web </a:t>
            </a:r>
            <a:r>
              <a:rPr dirty="0" sz="1000" spc="-5" b="1">
                <a:solidFill>
                  <a:srgbClr val="231F20"/>
                </a:solidFill>
                <a:latin typeface="Arial"/>
                <a:cs typeface="Arial"/>
                <a:hlinkClick r:id="rId3"/>
              </a:rPr>
              <a:t>www.gestiopolis.com/recursos/documentos/ </a:t>
            </a:r>
            <a:r>
              <a:rPr dirty="0" sz="1000" spc="-26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b="1">
                <a:solidFill>
                  <a:srgbClr val="231F20"/>
                </a:solidFill>
                <a:latin typeface="Arial"/>
                <a:cs typeface="Arial"/>
              </a:rPr>
              <a:t>fulldocs/rrhh/iepractiuch.htm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puedes encontrar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 artículo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titu-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lado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«Daniel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Goleman: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inteligencia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emocional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en la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práctica».</a:t>
            </a:r>
            <a:endParaRPr sz="1000">
              <a:latin typeface="Arial"/>
              <a:cs typeface="Arial"/>
            </a:endParaRPr>
          </a:p>
          <a:p>
            <a:pPr algn="just" marL="268605" marR="7620">
              <a:lnSpc>
                <a:spcPct val="100000"/>
              </a:lnSpc>
              <a:spcBef>
                <a:spcPts val="360"/>
              </a:spcBef>
            </a:pP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Lee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artículo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e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indica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relación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existe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entre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inteligencia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emocional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conciencia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emocional.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892831" y="5221592"/>
            <a:ext cx="180340" cy="144145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20955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24</a:t>
            </a:r>
            <a:endParaRPr sz="1000">
              <a:latin typeface="Arial"/>
              <a:cs typeface="Ari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2892831" y="5365597"/>
            <a:ext cx="180340" cy="144145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15875">
              <a:lnSpc>
                <a:spcPts val="1135"/>
              </a:lnSpc>
            </a:pPr>
            <a:r>
              <a:rPr dirty="0" sz="1300">
                <a:solidFill>
                  <a:srgbClr val="231F20"/>
                </a:solidFill>
                <a:latin typeface="Wingdings 3"/>
                <a:cs typeface="Wingdings 3"/>
              </a:rPr>
              <a:t></a:t>
            </a:r>
            <a:endParaRPr sz="1300">
              <a:latin typeface="Wingdings 3"/>
              <a:cs typeface="Wingdings 3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2892831" y="5626481"/>
            <a:ext cx="180340" cy="144145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20955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25</a:t>
            </a:r>
            <a:endParaRPr sz="1000">
              <a:latin typeface="Arial"/>
              <a:cs typeface="Aria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2892831" y="5770473"/>
            <a:ext cx="180340" cy="144145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15875">
              <a:lnSpc>
                <a:spcPts val="1135"/>
              </a:lnSpc>
            </a:pPr>
            <a:r>
              <a:rPr dirty="0" sz="1300">
                <a:solidFill>
                  <a:srgbClr val="231F20"/>
                </a:solidFill>
                <a:latin typeface="Wingdings 3"/>
                <a:cs typeface="Wingdings 3"/>
              </a:rPr>
              <a:t></a:t>
            </a:r>
            <a:endParaRPr sz="1300">
              <a:latin typeface="Wingdings 3"/>
              <a:cs typeface="Wingdings 3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892831" y="6031357"/>
            <a:ext cx="180340" cy="144145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20955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26</a:t>
            </a:r>
            <a:endParaRPr sz="10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2892831" y="6175362"/>
            <a:ext cx="180340" cy="144145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15875">
              <a:lnSpc>
                <a:spcPts val="1135"/>
              </a:lnSpc>
            </a:pPr>
            <a:r>
              <a:rPr dirty="0" sz="1300">
                <a:solidFill>
                  <a:srgbClr val="231F20"/>
                </a:solidFill>
                <a:latin typeface="Wingdings 3"/>
                <a:cs typeface="Wingdings 3"/>
              </a:rPr>
              <a:t></a:t>
            </a:r>
            <a:endParaRPr sz="1300">
              <a:latin typeface="Wingdings 3"/>
              <a:cs typeface="Wingdings 3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2892831" y="6436233"/>
            <a:ext cx="180340" cy="144145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20955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27</a:t>
            </a:r>
            <a:endParaRPr sz="100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892831" y="6580238"/>
            <a:ext cx="180340" cy="144145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22225">
              <a:lnSpc>
                <a:spcPts val="1135"/>
              </a:lnSpc>
            </a:pPr>
            <a:r>
              <a:rPr dirty="0" sz="1300" spc="-240">
                <a:solidFill>
                  <a:srgbClr val="231F20"/>
                </a:solidFill>
                <a:latin typeface="MS UI Gothic"/>
                <a:cs typeface="MS UI Gothic"/>
              </a:rPr>
              <a:t>★</a:t>
            </a:r>
            <a:endParaRPr sz="1300">
              <a:latin typeface="MS UI Gothic"/>
              <a:cs typeface="MS UI Gothic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2892831" y="7847672"/>
            <a:ext cx="180340" cy="144145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20955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28</a:t>
            </a:r>
            <a:endParaRPr sz="100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892831" y="7991678"/>
            <a:ext cx="180340" cy="288290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22225">
              <a:lnSpc>
                <a:spcPts val="1065"/>
              </a:lnSpc>
            </a:pPr>
            <a:r>
              <a:rPr dirty="0" sz="1300" spc="-240">
                <a:solidFill>
                  <a:srgbClr val="231F20"/>
                </a:solidFill>
                <a:latin typeface="MS UI Gothic"/>
                <a:cs typeface="MS UI Gothic"/>
              </a:rPr>
              <a:t>★</a:t>
            </a:r>
            <a:endParaRPr sz="1300">
              <a:latin typeface="MS UI Gothic"/>
              <a:cs typeface="MS UI Gothic"/>
            </a:endParaRPr>
          </a:p>
          <a:p>
            <a:pPr marL="23495">
              <a:lnSpc>
                <a:spcPts val="1200"/>
              </a:lnSpc>
            </a:pPr>
            <a:r>
              <a:rPr dirty="0" sz="1300" spc="-280">
                <a:solidFill>
                  <a:srgbClr val="231F20"/>
                </a:solidFill>
                <a:latin typeface="Arial"/>
                <a:cs typeface="Arial"/>
              </a:rPr>
              <a:t>@</a:t>
            </a:r>
            <a:endParaRPr sz="1300">
              <a:latin typeface="Arial"/>
              <a:cs typeface="Aria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2892831" y="9060637"/>
            <a:ext cx="180340" cy="144145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20955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29</a:t>
            </a:r>
            <a:endParaRPr sz="1000">
              <a:latin typeface="Arial"/>
              <a:cs typeface="Arial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2892831" y="9204642"/>
            <a:ext cx="180340" cy="288290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22225">
              <a:lnSpc>
                <a:spcPts val="1065"/>
              </a:lnSpc>
            </a:pPr>
            <a:r>
              <a:rPr dirty="0" sz="1300" spc="-240">
                <a:solidFill>
                  <a:srgbClr val="231F20"/>
                </a:solidFill>
                <a:latin typeface="MS UI Gothic"/>
                <a:cs typeface="MS UI Gothic"/>
              </a:rPr>
              <a:t>★</a:t>
            </a:r>
            <a:endParaRPr sz="1300">
              <a:latin typeface="MS UI Gothic"/>
              <a:cs typeface="MS UI Gothic"/>
            </a:endParaRPr>
          </a:p>
          <a:p>
            <a:pPr marL="23495">
              <a:lnSpc>
                <a:spcPts val="1200"/>
              </a:lnSpc>
            </a:pPr>
            <a:r>
              <a:rPr dirty="0" sz="1300" spc="-280">
                <a:solidFill>
                  <a:srgbClr val="231F20"/>
                </a:solidFill>
                <a:latin typeface="Arial"/>
                <a:cs typeface="Arial"/>
              </a:rPr>
              <a:t>@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40" name="object 40"/>
          <p:cNvGrpSpPr/>
          <p:nvPr/>
        </p:nvGrpSpPr>
        <p:grpSpPr>
          <a:xfrm>
            <a:off x="2550132" y="720005"/>
            <a:ext cx="4437380" cy="9252585"/>
            <a:chOff x="2550132" y="720005"/>
            <a:chExt cx="4437380" cy="9252585"/>
          </a:xfrm>
        </p:grpSpPr>
        <p:sp>
          <p:nvSpPr>
            <p:cNvPr id="41" name="object 41"/>
            <p:cNvSpPr/>
            <p:nvPr/>
          </p:nvSpPr>
          <p:spPr>
            <a:xfrm>
              <a:off x="6984004" y="720005"/>
              <a:ext cx="0" cy="9252585"/>
            </a:xfrm>
            <a:custGeom>
              <a:avLst/>
              <a:gdLst/>
              <a:ahLst/>
              <a:cxnLst/>
              <a:rect l="l" t="t" r="r" b="b"/>
              <a:pathLst>
                <a:path w="0" h="9252585">
                  <a:moveTo>
                    <a:pt x="0" y="0"/>
                  </a:moveTo>
                  <a:lnTo>
                    <a:pt x="0" y="9252000"/>
                  </a:lnTo>
                </a:path>
              </a:pathLst>
            </a:custGeom>
            <a:ln w="6350">
              <a:solidFill>
                <a:srgbClr val="8B873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2" name="object 42"/>
            <p:cNvSpPr/>
            <p:nvPr/>
          </p:nvSpPr>
          <p:spPr>
            <a:xfrm>
              <a:off x="2553307" y="720005"/>
              <a:ext cx="0" cy="9252585"/>
            </a:xfrm>
            <a:custGeom>
              <a:avLst/>
              <a:gdLst/>
              <a:ahLst/>
              <a:cxnLst/>
              <a:rect l="l" t="t" r="r" b="b"/>
              <a:pathLst>
                <a:path w="0" h="9252585">
                  <a:moveTo>
                    <a:pt x="0" y="0"/>
                  </a:moveTo>
                  <a:lnTo>
                    <a:pt x="0" y="9252000"/>
                  </a:lnTo>
                </a:path>
              </a:pathLst>
            </a:custGeom>
            <a:ln w="6350">
              <a:solidFill>
                <a:srgbClr val="8B8736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78300" y="5565344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123442" y="5197602"/>
            <a:ext cx="291465" cy="278130"/>
          </a:xfrm>
          <a:custGeom>
            <a:avLst/>
            <a:gdLst/>
            <a:ahLst/>
            <a:cxnLst/>
            <a:rect l="l" t="t" r="r" b="b"/>
            <a:pathLst>
              <a:path w="291465" h="278129">
                <a:moveTo>
                  <a:pt x="291185" y="0"/>
                </a:moveTo>
                <a:lnTo>
                  <a:pt x="0" y="0"/>
                </a:lnTo>
                <a:lnTo>
                  <a:pt x="0" y="277647"/>
                </a:lnTo>
                <a:lnTo>
                  <a:pt x="291185" y="277647"/>
                </a:lnTo>
                <a:lnTo>
                  <a:pt x="291185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7180074" y="5210304"/>
            <a:ext cx="1784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23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74420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63295" y="593004"/>
            <a:ext cx="596582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200"/>
              <a:t>SUPUESTOS</a:t>
            </a:r>
            <a:r>
              <a:rPr dirty="0" sz="2800" spc="30"/>
              <a:t> PRÁCTICOS </a:t>
            </a:r>
            <a:r>
              <a:rPr dirty="0" sz="2800" spc="5" b="0">
                <a:latin typeface="Calibri"/>
                <a:cs typeface="Calibri"/>
              </a:rPr>
              <a:t>RESUELTOS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75995" y="514007"/>
            <a:ext cx="6408420" cy="69215"/>
          </a:xfrm>
          <a:custGeom>
            <a:avLst/>
            <a:gdLst/>
            <a:ahLst/>
            <a:cxnLst/>
            <a:rect l="l" t="t" r="r" b="b"/>
            <a:pathLst>
              <a:path w="6408420" h="69215">
                <a:moveTo>
                  <a:pt x="6408013" y="0"/>
                </a:moveTo>
                <a:lnTo>
                  <a:pt x="0" y="0"/>
                </a:lnTo>
                <a:lnTo>
                  <a:pt x="0" y="68821"/>
                </a:lnTo>
                <a:lnTo>
                  <a:pt x="6408013" y="68821"/>
                </a:lnTo>
                <a:lnTo>
                  <a:pt x="6408013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575991" y="1065635"/>
            <a:ext cx="6408420" cy="0"/>
          </a:xfrm>
          <a:custGeom>
            <a:avLst/>
            <a:gdLst/>
            <a:ahLst/>
            <a:cxnLst/>
            <a:rect l="l" t="t" r="r" b="b"/>
            <a:pathLst>
              <a:path w="6408420" h="0">
                <a:moveTo>
                  <a:pt x="6408013" y="0"/>
                </a:moveTo>
                <a:lnTo>
                  <a:pt x="0" y="0"/>
                </a:lnTo>
              </a:path>
            </a:pathLst>
          </a:custGeom>
          <a:ln w="6350">
            <a:solidFill>
              <a:srgbClr val="231F20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576122" y="3214154"/>
            <a:ext cx="3312160" cy="1043940"/>
          </a:xfrm>
          <a:custGeom>
            <a:avLst/>
            <a:gdLst/>
            <a:ahLst/>
            <a:cxnLst/>
            <a:rect l="l" t="t" r="r" b="b"/>
            <a:pathLst>
              <a:path w="3312160" h="1043939">
                <a:moveTo>
                  <a:pt x="3311880" y="0"/>
                </a:moveTo>
                <a:lnTo>
                  <a:pt x="0" y="0"/>
                </a:lnTo>
                <a:lnTo>
                  <a:pt x="0" y="1043927"/>
                </a:lnTo>
                <a:lnTo>
                  <a:pt x="3311880" y="1043927"/>
                </a:lnTo>
                <a:lnTo>
                  <a:pt x="3311880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690417" y="3583772"/>
            <a:ext cx="2867660" cy="5816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74625" marR="5080" indent="-162560">
              <a:lnSpc>
                <a:spcPct val="101800"/>
              </a:lnSpc>
              <a:spcBef>
                <a:spcPts val="80"/>
              </a:spcBef>
            </a:pP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estructura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organizativa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encarga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lo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rela-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tivo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organización,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administración del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personal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servicio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llamada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área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humanos.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tanto,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departamento</a:t>
            </a:r>
            <a:endParaRPr sz="9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03122" y="3316440"/>
            <a:ext cx="782955" cy="160655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vert="horz">
            <a:spAutoFit/>
          </a:bodyPr>
          <a:lstStyle/>
          <a:p>
            <a:pPr marL="44450">
              <a:lnSpc>
                <a:spcPts val="1245"/>
              </a:lnSpc>
            </a:pP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SOLUCIÓN</a:t>
            </a:r>
            <a:endParaRPr sz="11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3888117" y="1628241"/>
            <a:ext cx="3096260" cy="2630170"/>
          </a:xfrm>
          <a:custGeom>
            <a:avLst/>
            <a:gdLst/>
            <a:ahLst/>
            <a:cxnLst/>
            <a:rect l="l" t="t" r="r" b="b"/>
            <a:pathLst>
              <a:path w="3096259" h="2630170">
                <a:moveTo>
                  <a:pt x="3095879" y="0"/>
                </a:moveTo>
                <a:lnTo>
                  <a:pt x="0" y="0"/>
                </a:lnTo>
                <a:lnTo>
                  <a:pt x="0" y="2629839"/>
                </a:lnTo>
                <a:lnTo>
                  <a:pt x="3095879" y="2629839"/>
                </a:lnTo>
                <a:lnTo>
                  <a:pt x="3095879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4002458" y="1709864"/>
            <a:ext cx="2868930" cy="2456815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74625" marR="6350">
              <a:lnSpc>
                <a:spcPct val="101800"/>
              </a:lnSpc>
              <a:spcBef>
                <a:spcPts val="80"/>
              </a:spcBef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encargado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personal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deberá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denomi-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narse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Departamento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Humanos.</a:t>
            </a:r>
            <a:endParaRPr sz="900">
              <a:latin typeface="Arial"/>
              <a:cs typeface="Arial"/>
            </a:endParaRPr>
          </a:p>
          <a:p>
            <a:pPr algn="just" marL="174625" marR="6350" indent="-162560">
              <a:lnSpc>
                <a:spcPct val="101800"/>
              </a:lnSpc>
              <a:spcBef>
                <a:spcPts val="680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Departamento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tiene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tres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funciones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básicas: organización,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gestión,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evalua-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ción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control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desempeño.</a:t>
            </a:r>
            <a:endParaRPr sz="900">
              <a:latin typeface="Arial"/>
              <a:cs typeface="Arial"/>
            </a:endParaRPr>
          </a:p>
          <a:p>
            <a:pPr algn="just" marL="174625" marR="5715">
              <a:lnSpc>
                <a:spcPct val="101800"/>
              </a:lnSpc>
              <a:spcBef>
                <a:spcPts val="395"/>
              </a:spcBef>
            </a:pP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tareas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deben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desarrollarse para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cumplir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función de </a:t>
            </a:r>
            <a:r>
              <a:rPr dirty="0" sz="900" spc="-5" b="1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son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relacionadas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siguientes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aspectos:</a:t>
            </a:r>
            <a:endParaRPr sz="900">
              <a:latin typeface="Arial"/>
              <a:cs typeface="Arial"/>
            </a:endParaRPr>
          </a:p>
          <a:p>
            <a:pPr marL="282575" marR="6350" indent="-108585">
              <a:lnSpc>
                <a:spcPct val="101800"/>
              </a:lnSpc>
              <a:spcBef>
                <a:spcPts val="400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900" spc="8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Planificación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plantilla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partir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necesi-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dades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personal.</a:t>
            </a:r>
            <a:endParaRPr sz="900">
              <a:latin typeface="Arial"/>
              <a:cs typeface="Arial"/>
            </a:endParaRPr>
          </a:p>
          <a:p>
            <a:pPr marL="282575" marR="6985" indent="-108585">
              <a:lnSpc>
                <a:spcPct val="101800"/>
              </a:lnSpc>
              <a:spcBef>
                <a:spcPts val="395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900" spc="7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Selección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9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personal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adecuado</a:t>
            </a:r>
            <a:r>
              <a:rPr dirty="0" sz="9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formar</a:t>
            </a:r>
            <a:r>
              <a:rPr dirty="0" sz="9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plantilla.</a:t>
            </a:r>
            <a:endParaRPr sz="900">
              <a:latin typeface="Arial"/>
              <a:cs typeface="Arial"/>
            </a:endParaRPr>
          </a:p>
          <a:p>
            <a:pPr marL="174625">
              <a:lnSpc>
                <a:spcPct val="100000"/>
              </a:lnSpc>
              <a:spcBef>
                <a:spcPts val="420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900" spc="7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Motivación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y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formación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trabajadores.</a:t>
            </a:r>
            <a:endParaRPr sz="900">
              <a:latin typeface="Arial"/>
              <a:cs typeface="Arial"/>
            </a:endParaRPr>
          </a:p>
          <a:p>
            <a:pPr marL="282575" marR="5080" indent="-108585">
              <a:lnSpc>
                <a:spcPct val="101800"/>
              </a:lnSpc>
              <a:spcBef>
                <a:spcPts val="395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900" spc="7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Valoración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puestos</a:t>
            </a:r>
            <a:r>
              <a:rPr dirty="0" sz="9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trabajo,</a:t>
            </a:r>
            <a:r>
              <a:rPr dirty="0" sz="900" spc="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desde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perspectivas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económica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y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jerárquica.</a:t>
            </a:r>
            <a:endParaRPr sz="900">
              <a:latin typeface="Arial"/>
              <a:cs typeface="Arial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572850" y="1376286"/>
            <a:ext cx="6414770" cy="2924175"/>
            <a:chOff x="572850" y="1376286"/>
            <a:chExt cx="6414770" cy="2924175"/>
          </a:xfrm>
        </p:grpSpPr>
        <p:sp>
          <p:nvSpPr>
            <p:cNvPr id="15" name="object 15"/>
            <p:cNvSpPr/>
            <p:nvPr/>
          </p:nvSpPr>
          <p:spPr>
            <a:xfrm>
              <a:off x="576025" y="4297258"/>
              <a:ext cx="6408420" cy="0"/>
            </a:xfrm>
            <a:custGeom>
              <a:avLst/>
              <a:gdLst/>
              <a:ahLst/>
              <a:cxnLst/>
              <a:rect l="l" t="t" r="r" b="b"/>
              <a:pathLst>
                <a:path w="6408420" h="0">
                  <a:moveTo>
                    <a:pt x="0" y="0"/>
                  </a:moveTo>
                  <a:lnTo>
                    <a:pt x="6407975" y="0"/>
                  </a:lnTo>
                </a:path>
              </a:pathLst>
            </a:custGeom>
            <a:ln w="6350">
              <a:solidFill>
                <a:srgbClr val="A898C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575995" y="1376286"/>
              <a:ext cx="6408420" cy="182880"/>
            </a:xfrm>
            <a:custGeom>
              <a:avLst/>
              <a:gdLst/>
              <a:ahLst/>
              <a:cxnLst/>
              <a:rect l="l" t="t" r="r" b="b"/>
              <a:pathLst>
                <a:path w="6408420" h="182880">
                  <a:moveTo>
                    <a:pt x="6408000" y="0"/>
                  </a:moveTo>
                  <a:lnTo>
                    <a:pt x="0" y="0"/>
                  </a:lnTo>
                  <a:lnTo>
                    <a:pt x="0" y="182575"/>
                  </a:lnTo>
                  <a:lnTo>
                    <a:pt x="6408000" y="182575"/>
                  </a:lnTo>
                  <a:lnTo>
                    <a:pt x="6408000" y="0"/>
                  </a:lnTo>
                  <a:close/>
                </a:path>
              </a:pathLst>
            </a:custGeom>
            <a:solidFill>
              <a:srgbClr val="6D50A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/>
          <p:cNvSpPr txBox="1"/>
          <p:nvPr/>
        </p:nvSpPr>
        <p:spPr>
          <a:xfrm>
            <a:off x="690422" y="1709864"/>
            <a:ext cx="2867660" cy="143129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empresa mediana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dedicada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fabricación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muebles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cocina,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Mobna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S.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A.,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decide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crear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depar-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tamento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encargue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gestionar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personal,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debi-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do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al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aumento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su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tamaño.</a:t>
            </a:r>
            <a:endParaRPr sz="900">
              <a:latin typeface="Arial"/>
              <a:cs typeface="Arial"/>
            </a:endParaRPr>
          </a:p>
          <a:p>
            <a:pPr algn="just" marL="12700">
              <a:lnSpc>
                <a:spcPct val="100000"/>
              </a:lnSpc>
              <a:spcBef>
                <a:spcPts val="415"/>
              </a:spcBef>
            </a:pP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ello,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debe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responder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siguientes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preguntas:</a:t>
            </a:r>
            <a:endParaRPr sz="900">
              <a:latin typeface="Arial"/>
              <a:cs typeface="Arial"/>
            </a:endParaRPr>
          </a:p>
          <a:p>
            <a:pPr algn="just" marL="12700">
              <a:lnSpc>
                <a:spcPct val="100000"/>
              </a:lnSpc>
              <a:spcBef>
                <a:spcPts val="415"/>
              </a:spcBef>
            </a:pP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900" spc="3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¿Cómo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debe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denominar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al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departamento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cuestión?</a:t>
            </a:r>
            <a:endParaRPr sz="900">
              <a:latin typeface="Arial"/>
              <a:cs typeface="Arial"/>
            </a:endParaRPr>
          </a:p>
          <a:p>
            <a:pPr algn="just" marL="174625" marR="5080" indent="-162560">
              <a:lnSpc>
                <a:spcPct val="101800"/>
              </a:lnSpc>
              <a:spcBef>
                <a:spcPts val="400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¿Cuáles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son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tareas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más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importantes que debe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desarrollar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respecto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función 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RRHH?</a:t>
            </a:r>
            <a:endParaRPr sz="9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39495" y="1372803"/>
            <a:ext cx="4189729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SUPUESTO</a:t>
            </a:r>
            <a:r>
              <a:rPr dirty="0" sz="1100" spc="65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135" b="1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r>
              <a:rPr dirty="0" sz="1100" spc="31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114">
                <a:solidFill>
                  <a:srgbClr val="FFFFFF"/>
                </a:solidFill>
                <a:latin typeface="Calibri"/>
                <a:cs typeface="Calibri"/>
              </a:rPr>
              <a:t>FUNCIONES</a:t>
            </a:r>
            <a:r>
              <a:rPr dirty="0" sz="1100" spc="9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20">
                <a:solidFill>
                  <a:srgbClr val="FFFFFF"/>
                </a:solidFill>
                <a:latin typeface="Calibri"/>
                <a:cs typeface="Calibri"/>
              </a:rPr>
              <a:t>DEL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75">
                <a:solidFill>
                  <a:srgbClr val="FFFFFF"/>
                </a:solidFill>
                <a:latin typeface="Calibri"/>
                <a:cs typeface="Calibri"/>
              </a:rPr>
              <a:t>ÁREA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55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1100" spc="90">
                <a:solidFill>
                  <a:srgbClr val="FFFFFF"/>
                </a:solidFill>
                <a:latin typeface="Calibri"/>
                <a:cs typeface="Calibri"/>
              </a:rPr>
              <a:t> RECURSOS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120">
                <a:solidFill>
                  <a:srgbClr val="FFFFFF"/>
                </a:solidFill>
                <a:latin typeface="Calibri"/>
                <a:cs typeface="Calibri"/>
              </a:rPr>
              <a:t>HUMANOS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76000" y="1588989"/>
            <a:ext cx="6408420" cy="0"/>
          </a:xfrm>
          <a:custGeom>
            <a:avLst/>
            <a:gdLst/>
            <a:ahLst/>
            <a:cxnLst/>
            <a:rect l="l" t="t" r="r" b="b"/>
            <a:pathLst>
              <a:path w="6408420" h="0">
                <a:moveTo>
                  <a:pt x="0" y="0"/>
                </a:moveTo>
                <a:lnTo>
                  <a:pt x="6408000" y="0"/>
                </a:lnTo>
              </a:path>
            </a:pathLst>
          </a:custGeom>
          <a:ln w="6350">
            <a:solidFill>
              <a:srgbClr val="A898C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 txBox="1"/>
          <p:nvPr/>
        </p:nvSpPr>
        <p:spPr>
          <a:xfrm>
            <a:off x="690413" y="7307427"/>
            <a:ext cx="2400300" cy="258191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700" marR="5715">
              <a:lnSpc>
                <a:spcPct val="101800"/>
              </a:lnSpc>
              <a:spcBef>
                <a:spcPts val="80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Rafael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Ortega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Navas,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jefe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Departamento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9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</a:t>
            </a:r>
            <a:r>
              <a:rPr dirty="0" sz="9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1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</a:t>
            </a:r>
            <a:r>
              <a:rPr dirty="0" sz="900" spc="1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Ecomobi-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le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S.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A.,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emite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 spc="7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siguientes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comunicaciones:</a:t>
            </a:r>
            <a:endParaRPr sz="900">
              <a:latin typeface="Arial"/>
              <a:cs typeface="Arial"/>
            </a:endParaRPr>
          </a:p>
          <a:p>
            <a:pPr algn="just" marL="174625" marR="5715" indent="-162560">
              <a:lnSpc>
                <a:spcPct val="101800"/>
              </a:lnSpc>
              <a:spcBef>
                <a:spcPts val="455"/>
              </a:spcBef>
            </a:pP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Nueva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normativa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seguridad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tra-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bajadores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almacén.</a:t>
            </a:r>
            <a:endParaRPr sz="900">
              <a:latin typeface="Arial"/>
              <a:cs typeface="Arial"/>
            </a:endParaRPr>
          </a:p>
          <a:p>
            <a:pPr algn="just" marL="174625" marR="5080" indent="-162560">
              <a:lnSpc>
                <a:spcPct val="101800"/>
              </a:lnSpc>
              <a:spcBef>
                <a:spcPts val="450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informe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modificación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plantilla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jefe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producción.</a:t>
            </a:r>
            <a:endParaRPr sz="900">
              <a:latin typeface="Arial"/>
              <a:cs typeface="Arial"/>
            </a:endParaRPr>
          </a:p>
          <a:p>
            <a:pPr algn="just" marL="174625" marR="5715" indent="-162560">
              <a:lnSpc>
                <a:spcPct val="101800"/>
              </a:lnSpc>
              <a:spcBef>
                <a:spcPts val="455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programa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excursiones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fin de se-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mana para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próximo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mes.</a:t>
            </a:r>
            <a:endParaRPr sz="900">
              <a:latin typeface="Arial"/>
              <a:cs typeface="Arial"/>
            </a:endParaRPr>
          </a:p>
          <a:p>
            <a:pPr algn="just" marL="174625" marR="5715" indent="-162560">
              <a:lnSpc>
                <a:spcPct val="101800"/>
              </a:lnSpc>
              <a:spcBef>
                <a:spcPts val="455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d)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informe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evaluación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producti-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vidad 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plantilla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dirección 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empresa.</a:t>
            </a:r>
            <a:endParaRPr sz="900">
              <a:latin typeface="Arial"/>
              <a:cs typeface="Arial"/>
            </a:endParaRPr>
          </a:p>
          <a:p>
            <a:pPr algn="just" marL="12700" marR="5715">
              <a:lnSpc>
                <a:spcPct val="101800"/>
              </a:lnSpc>
              <a:spcBef>
                <a:spcPts val="735"/>
              </a:spcBef>
            </a:pP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cada uno de los casos, identifica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tipo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comunicación,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documento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apropiado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contener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información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función del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Departamento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Humanos.</a:t>
            </a:r>
            <a:endParaRPr sz="9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3420109" y="7225804"/>
            <a:ext cx="3564254" cy="2634615"/>
          </a:xfrm>
          <a:prstGeom prst="rect">
            <a:avLst/>
          </a:prstGeom>
          <a:solidFill>
            <a:srgbClr val="E0DBED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 algn="just" marL="306705" marR="118745" indent="-180340">
              <a:lnSpc>
                <a:spcPct val="101800"/>
              </a:lnSpc>
              <a:spcBef>
                <a:spcPts val="690"/>
              </a:spcBef>
            </a:pP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9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Comunicación descendente 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normativa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seguridad.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su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importancia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dado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afecta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varios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trabajadores,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utilizará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circular interna. Función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gestión </a:t>
            </a:r>
            <a:r>
              <a:rPr dirty="0" sz="900" spc="50">
                <a:solidFill>
                  <a:srgbClr val="231F20"/>
                </a:solidFill>
                <a:latin typeface="Arial"/>
                <a:cs typeface="Arial"/>
              </a:rPr>
              <a:t>-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relaciones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laborales.</a:t>
            </a:r>
            <a:endParaRPr sz="900">
              <a:latin typeface="Arial"/>
              <a:cs typeface="Arial"/>
            </a:endParaRPr>
          </a:p>
          <a:p>
            <a:pPr algn="just" marL="306705" marR="118745" indent="-180340">
              <a:lnSpc>
                <a:spcPct val="101800"/>
              </a:lnSpc>
              <a:spcBef>
                <a:spcPts val="509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Comunicación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interna horizontal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un jefe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otro departa-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mento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mismo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nivel.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informes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acompañan 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memorándum.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Función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organización</a:t>
            </a:r>
            <a:r>
              <a:rPr dirty="0" sz="900" spc="-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0">
                <a:solidFill>
                  <a:srgbClr val="231F20"/>
                </a:solidFill>
                <a:latin typeface="Arial"/>
                <a:cs typeface="Arial"/>
              </a:rPr>
              <a:t>-</a:t>
            </a:r>
            <a:r>
              <a:rPr dirty="0" sz="900" spc="-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planificación.</a:t>
            </a:r>
            <a:endParaRPr sz="900">
              <a:latin typeface="Arial"/>
              <a:cs typeface="Arial"/>
            </a:endParaRPr>
          </a:p>
          <a:p>
            <a:pPr algn="just" marL="306705" marR="118745" indent="-180340">
              <a:lnSpc>
                <a:spcPct val="101800"/>
              </a:lnSpc>
              <a:spcBef>
                <a:spcPts val="509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Comunicación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interna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descendente del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programa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excur-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siones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otras actividades lúdicas.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utilizará un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boletín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pe-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riódico.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Función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900" spc="-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0">
                <a:solidFill>
                  <a:srgbClr val="231F20"/>
                </a:solidFill>
                <a:latin typeface="Arial"/>
                <a:cs typeface="Arial"/>
              </a:rPr>
              <a:t>-</a:t>
            </a:r>
            <a:r>
              <a:rPr dirty="0" sz="900" spc="-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servicios sociales.</a:t>
            </a:r>
            <a:endParaRPr sz="900">
              <a:latin typeface="Arial"/>
              <a:cs typeface="Arial"/>
            </a:endParaRPr>
          </a:p>
          <a:p>
            <a:pPr algn="just" marL="306705" marR="118745" indent="-180340">
              <a:lnSpc>
                <a:spcPct val="101800"/>
              </a:lnSpc>
              <a:spcBef>
                <a:spcPts val="509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d)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Comunicación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interna ascendente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para un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jefe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un nivel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superior,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sobre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productividad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los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trabajadores.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in-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formes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acompañan 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memorándum.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Función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eva-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luación</a:t>
            </a:r>
            <a:r>
              <a:rPr dirty="0" sz="9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900" spc="1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control</a:t>
            </a:r>
            <a:r>
              <a:rPr dirty="0" sz="900" spc="1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900" spc="1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desempeño</a:t>
            </a:r>
            <a:r>
              <a:rPr dirty="0" sz="900" spc="-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0">
                <a:solidFill>
                  <a:srgbClr val="231F20"/>
                </a:solidFill>
                <a:latin typeface="Arial"/>
                <a:cs typeface="Arial"/>
              </a:rPr>
              <a:t>-</a:t>
            </a:r>
            <a:r>
              <a:rPr dirty="0" sz="900" spc="-1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evaluación</a:t>
            </a:r>
            <a:r>
              <a:rPr dirty="0" sz="900" spc="1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1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resultados.</a:t>
            </a:r>
            <a:endParaRPr sz="9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547109" y="7328090"/>
            <a:ext cx="782955" cy="160655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vert="horz">
            <a:spAutoFit/>
          </a:bodyPr>
          <a:lstStyle/>
          <a:p>
            <a:pPr marL="44450">
              <a:lnSpc>
                <a:spcPts val="1245"/>
              </a:lnSpc>
            </a:pP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SOLUCIÓN</a:t>
            </a:r>
            <a:endParaRPr sz="1100">
              <a:latin typeface="Arial"/>
              <a:cs typeface="Arial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576017" y="9971110"/>
            <a:ext cx="6408420" cy="0"/>
          </a:xfrm>
          <a:custGeom>
            <a:avLst/>
            <a:gdLst/>
            <a:ahLst/>
            <a:cxnLst/>
            <a:rect l="l" t="t" r="r" b="b"/>
            <a:pathLst>
              <a:path w="6408420" h="0">
                <a:moveTo>
                  <a:pt x="0" y="0"/>
                </a:moveTo>
                <a:lnTo>
                  <a:pt x="6407975" y="0"/>
                </a:lnTo>
              </a:path>
            </a:pathLst>
          </a:custGeom>
          <a:ln w="6350">
            <a:solidFill>
              <a:srgbClr val="A898C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/>
          <p:nvPr/>
        </p:nvSpPr>
        <p:spPr>
          <a:xfrm>
            <a:off x="575983" y="6973849"/>
            <a:ext cx="6408420" cy="182880"/>
          </a:xfrm>
          <a:custGeom>
            <a:avLst/>
            <a:gdLst/>
            <a:ahLst/>
            <a:cxnLst/>
            <a:rect l="l" t="t" r="r" b="b"/>
            <a:pathLst>
              <a:path w="6408420" h="182879">
                <a:moveTo>
                  <a:pt x="6408000" y="0"/>
                </a:moveTo>
                <a:lnTo>
                  <a:pt x="0" y="0"/>
                </a:lnTo>
                <a:lnTo>
                  <a:pt x="0" y="182575"/>
                </a:lnTo>
                <a:lnTo>
                  <a:pt x="6408000" y="182575"/>
                </a:lnTo>
                <a:lnTo>
                  <a:pt x="6408000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 txBox="1"/>
          <p:nvPr/>
        </p:nvSpPr>
        <p:spPr>
          <a:xfrm>
            <a:off x="639486" y="6970366"/>
            <a:ext cx="5309870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SUPUESTO</a:t>
            </a:r>
            <a:r>
              <a:rPr dirty="0" sz="1100" spc="7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135" b="1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r>
              <a:rPr dirty="0" sz="1100" spc="31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135">
                <a:solidFill>
                  <a:srgbClr val="FFFFFF"/>
                </a:solidFill>
                <a:latin typeface="Calibri"/>
                <a:cs typeface="Calibri"/>
              </a:rPr>
              <a:t>COMUNICACIÓN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80">
                <a:solidFill>
                  <a:srgbClr val="FFFFFF"/>
                </a:solidFill>
                <a:latin typeface="Calibri"/>
                <a:cs typeface="Calibri"/>
              </a:rPr>
              <a:t>INTERNA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125">
                <a:solidFill>
                  <a:srgbClr val="FFFFFF"/>
                </a:solidFill>
                <a:latin typeface="Calibri"/>
                <a:cs typeface="Calibri"/>
              </a:rPr>
              <a:t>EN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>
                <a:solidFill>
                  <a:srgbClr val="FFFFFF"/>
                </a:solidFill>
                <a:latin typeface="Calibri"/>
                <a:cs typeface="Calibri"/>
              </a:rPr>
              <a:t>EL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75">
                <a:solidFill>
                  <a:srgbClr val="FFFFFF"/>
                </a:solidFill>
                <a:latin typeface="Calibri"/>
                <a:cs typeface="Calibri"/>
              </a:rPr>
              <a:t>ÁREA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55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90">
                <a:solidFill>
                  <a:srgbClr val="FFFFFF"/>
                </a:solidFill>
                <a:latin typeface="Calibri"/>
                <a:cs typeface="Calibri"/>
              </a:rPr>
              <a:t>RECURSOS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120">
                <a:solidFill>
                  <a:srgbClr val="FFFFFF"/>
                </a:solidFill>
                <a:latin typeface="Calibri"/>
                <a:cs typeface="Calibri"/>
              </a:rPr>
              <a:t>HUMANOS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575991" y="7186552"/>
            <a:ext cx="6408420" cy="0"/>
          </a:xfrm>
          <a:custGeom>
            <a:avLst/>
            <a:gdLst/>
            <a:ahLst/>
            <a:cxnLst/>
            <a:rect l="l" t="t" r="r" b="b"/>
            <a:pathLst>
              <a:path w="6408420" h="0">
                <a:moveTo>
                  <a:pt x="0" y="0"/>
                </a:moveTo>
                <a:lnTo>
                  <a:pt x="6408000" y="0"/>
                </a:lnTo>
              </a:path>
            </a:pathLst>
          </a:custGeom>
          <a:ln w="6350">
            <a:solidFill>
              <a:srgbClr val="A898C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 txBox="1"/>
          <p:nvPr/>
        </p:nvSpPr>
        <p:spPr>
          <a:xfrm>
            <a:off x="690544" y="4779328"/>
            <a:ext cx="2867660" cy="5816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Quaddro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S.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L. tiene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división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departa-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mental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en 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han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establecido funciones diferen-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ciadas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para: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administración,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financiación,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pro-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u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cc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ó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,</a:t>
            </a:r>
            <a:r>
              <a:rPr dirty="0" sz="9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p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,</a:t>
            </a:r>
            <a:r>
              <a:rPr dirty="0" sz="9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v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9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r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u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rs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hu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.</a:t>
            </a:r>
            <a:endParaRPr sz="9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4002501" y="4779214"/>
            <a:ext cx="2867660" cy="5816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Dibuja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organigrama del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Departamento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Recur-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sos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esta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empresa,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teniendo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cuenta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divide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según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sus funciones, y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éstas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hacen según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sus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tareas.</a:t>
            </a:r>
            <a:endParaRPr sz="900">
              <a:latin typeface="Arial"/>
              <a:cs typeface="Arial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576122" y="4445749"/>
            <a:ext cx="6408420" cy="182880"/>
          </a:xfrm>
          <a:custGeom>
            <a:avLst/>
            <a:gdLst/>
            <a:ahLst/>
            <a:cxnLst/>
            <a:rect l="l" t="t" r="r" b="b"/>
            <a:pathLst>
              <a:path w="6408420" h="182879">
                <a:moveTo>
                  <a:pt x="6408000" y="0"/>
                </a:moveTo>
                <a:lnTo>
                  <a:pt x="0" y="0"/>
                </a:lnTo>
                <a:lnTo>
                  <a:pt x="0" y="182575"/>
                </a:lnTo>
                <a:lnTo>
                  <a:pt x="6408000" y="182575"/>
                </a:lnTo>
                <a:lnTo>
                  <a:pt x="6408000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0" name="object 30"/>
          <p:cNvSpPr txBox="1"/>
          <p:nvPr/>
        </p:nvSpPr>
        <p:spPr>
          <a:xfrm>
            <a:off x="639617" y="4442267"/>
            <a:ext cx="5164455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SUPUESTO</a:t>
            </a:r>
            <a:r>
              <a:rPr dirty="0" sz="1100" spc="7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135" b="1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r>
              <a:rPr dirty="0" sz="1100" spc="31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114">
                <a:solidFill>
                  <a:srgbClr val="FFFFFF"/>
                </a:solidFill>
                <a:latin typeface="Calibri"/>
                <a:cs typeface="Calibri"/>
              </a:rPr>
              <a:t>ORGANIGRAMA</a:t>
            </a:r>
            <a:r>
              <a:rPr dirty="0" sz="1100" spc="1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20">
                <a:solidFill>
                  <a:srgbClr val="FFFFFF"/>
                </a:solidFill>
                <a:latin typeface="Calibri"/>
                <a:cs typeface="Calibri"/>
              </a:rPr>
              <a:t>DEL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50">
                <a:solidFill>
                  <a:srgbClr val="FFFFFF"/>
                </a:solidFill>
                <a:latin typeface="Calibri"/>
                <a:cs typeface="Calibri"/>
              </a:rPr>
              <a:t>DEPARTAMENTO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55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90">
                <a:solidFill>
                  <a:srgbClr val="FFFFFF"/>
                </a:solidFill>
                <a:latin typeface="Calibri"/>
                <a:cs typeface="Calibri"/>
              </a:rPr>
              <a:t>RECURSOS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120">
                <a:solidFill>
                  <a:srgbClr val="FFFFFF"/>
                </a:solidFill>
                <a:latin typeface="Calibri"/>
                <a:cs typeface="Calibri"/>
              </a:rPr>
              <a:t>HUMANOS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576124" y="4658454"/>
            <a:ext cx="6408420" cy="0"/>
          </a:xfrm>
          <a:custGeom>
            <a:avLst/>
            <a:gdLst/>
            <a:ahLst/>
            <a:cxnLst/>
            <a:rect l="l" t="t" r="r" b="b"/>
            <a:pathLst>
              <a:path w="6408420" h="0">
                <a:moveTo>
                  <a:pt x="0" y="0"/>
                </a:moveTo>
                <a:lnTo>
                  <a:pt x="6408000" y="0"/>
                </a:lnTo>
              </a:path>
            </a:pathLst>
          </a:custGeom>
          <a:ln w="6350">
            <a:solidFill>
              <a:srgbClr val="A898C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2" name="object 32"/>
          <p:cNvSpPr/>
          <p:nvPr/>
        </p:nvSpPr>
        <p:spPr>
          <a:xfrm>
            <a:off x="576249" y="5470055"/>
            <a:ext cx="6407785" cy="1347470"/>
          </a:xfrm>
          <a:custGeom>
            <a:avLst/>
            <a:gdLst/>
            <a:ahLst/>
            <a:cxnLst/>
            <a:rect l="l" t="t" r="r" b="b"/>
            <a:pathLst>
              <a:path w="6407784" h="1347470">
                <a:moveTo>
                  <a:pt x="6407746" y="0"/>
                </a:moveTo>
                <a:lnTo>
                  <a:pt x="0" y="0"/>
                </a:lnTo>
                <a:lnTo>
                  <a:pt x="0" y="1347444"/>
                </a:lnTo>
                <a:lnTo>
                  <a:pt x="6407746" y="1347444"/>
                </a:lnTo>
                <a:lnTo>
                  <a:pt x="6407746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3" name="object 33"/>
          <p:cNvSpPr txBox="1"/>
          <p:nvPr/>
        </p:nvSpPr>
        <p:spPr>
          <a:xfrm>
            <a:off x="703249" y="5581408"/>
            <a:ext cx="782955" cy="160655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vert="horz">
            <a:spAutoFit/>
          </a:bodyPr>
          <a:lstStyle/>
          <a:p>
            <a:pPr marL="44450">
              <a:lnSpc>
                <a:spcPts val="1245"/>
              </a:lnSpc>
            </a:pP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SOLUCIÓN</a:t>
            </a:r>
            <a:endParaRPr sz="1100">
              <a:latin typeface="Arial"/>
              <a:cs typeface="Arial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707999" y="5801957"/>
            <a:ext cx="5250180" cy="649605"/>
            <a:chOff x="707999" y="5801957"/>
            <a:chExt cx="5250180" cy="649605"/>
          </a:xfrm>
        </p:grpSpPr>
        <p:sp>
          <p:nvSpPr>
            <p:cNvPr id="35" name="object 35"/>
            <p:cNvSpPr/>
            <p:nvPr/>
          </p:nvSpPr>
          <p:spPr>
            <a:xfrm>
              <a:off x="1113454" y="5864202"/>
              <a:ext cx="4841875" cy="0"/>
            </a:xfrm>
            <a:custGeom>
              <a:avLst/>
              <a:gdLst/>
              <a:ahLst/>
              <a:cxnLst/>
              <a:rect l="l" t="t" r="r" b="b"/>
              <a:pathLst>
                <a:path w="4841875" h="0">
                  <a:moveTo>
                    <a:pt x="0" y="0"/>
                  </a:moveTo>
                  <a:lnTo>
                    <a:pt x="4841544" y="0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/>
            <p:cNvSpPr/>
            <p:nvPr/>
          </p:nvSpPr>
          <p:spPr>
            <a:xfrm>
              <a:off x="774250" y="6296448"/>
              <a:ext cx="4847590" cy="152400"/>
            </a:xfrm>
            <a:custGeom>
              <a:avLst/>
              <a:gdLst/>
              <a:ahLst/>
              <a:cxnLst/>
              <a:rect l="l" t="t" r="r" b="b"/>
              <a:pathLst>
                <a:path w="4847590" h="152400">
                  <a:moveTo>
                    <a:pt x="4728535" y="151801"/>
                  </a:moveTo>
                  <a:lnTo>
                    <a:pt x="4847277" y="151801"/>
                  </a:lnTo>
                </a:path>
                <a:path w="4847590" h="152400">
                  <a:moveTo>
                    <a:pt x="0" y="0"/>
                  </a:moveTo>
                  <a:lnTo>
                    <a:pt x="118737" y="0"/>
                  </a:lnTo>
                </a:path>
              </a:pathLst>
            </a:custGeom>
            <a:ln w="6350">
              <a:solidFill>
                <a:srgbClr val="9D9FA2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7" name="object 37"/>
            <p:cNvSpPr/>
            <p:nvPr/>
          </p:nvSpPr>
          <p:spPr>
            <a:xfrm>
              <a:off x="1116631" y="5805132"/>
              <a:ext cx="4836795" cy="114300"/>
            </a:xfrm>
            <a:custGeom>
              <a:avLst/>
              <a:gdLst/>
              <a:ahLst/>
              <a:cxnLst/>
              <a:rect l="l" t="t" r="r" b="b"/>
              <a:pathLst>
                <a:path w="4836795" h="114300">
                  <a:moveTo>
                    <a:pt x="0" y="59494"/>
                  </a:moveTo>
                  <a:lnTo>
                    <a:pt x="0" y="113918"/>
                  </a:lnTo>
                </a:path>
                <a:path w="4836795" h="114300">
                  <a:moveTo>
                    <a:pt x="2359446" y="0"/>
                  </a:moveTo>
                  <a:lnTo>
                    <a:pt x="2359446" y="54912"/>
                  </a:lnTo>
                </a:path>
                <a:path w="4836795" h="114300">
                  <a:moveTo>
                    <a:pt x="4836570" y="59494"/>
                  </a:moveTo>
                  <a:lnTo>
                    <a:pt x="4836570" y="113918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8" name="object 38"/>
            <p:cNvSpPr/>
            <p:nvPr/>
          </p:nvSpPr>
          <p:spPr>
            <a:xfrm>
              <a:off x="5503211" y="6280048"/>
              <a:ext cx="0" cy="165735"/>
            </a:xfrm>
            <a:custGeom>
              <a:avLst/>
              <a:gdLst/>
              <a:ahLst/>
              <a:cxnLst/>
              <a:rect l="l" t="t" r="r" b="b"/>
              <a:pathLst>
                <a:path w="0" h="165735">
                  <a:moveTo>
                    <a:pt x="0" y="0"/>
                  </a:moveTo>
                  <a:lnTo>
                    <a:pt x="0" y="165207"/>
                  </a:lnTo>
                </a:path>
              </a:pathLst>
            </a:custGeom>
            <a:ln w="6350">
              <a:solidFill>
                <a:srgbClr val="9D9FA2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9" name="object 39"/>
            <p:cNvSpPr/>
            <p:nvPr/>
          </p:nvSpPr>
          <p:spPr>
            <a:xfrm>
              <a:off x="774677" y="6140348"/>
              <a:ext cx="0" cy="161290"/>
            </a:xfrm>
            <a:custGeom>
              <a:avLst/>
              <a:gdLst/>
              <a:ahLst/>
              <a:cxnLst/>
              <a:rect l="l" t="t" r="r" b="b"/>
              <a:pathLst>
                <a:path w="0" h="161289">
                  <a:moveTo>
                    <a:pt x="0" y="0"/>
                  </a:moveTo>
                  <a:lnTo>
                    <a:pt x="0" y="160907"/>
                  </a:lnTo>
                </a:path>
              </a:pathLst>
            </a:custGeom>
            <a:ln w="6350">
              <a:solidFill>
                <a:srgbClr val="9D9FA2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/>
            <p:cNvSpPr/>
            <p:nvPr/>
          </p:nvSpPr>
          <p:spPr>
            <a:xfrm>
              <a:off x="707999" y="5919051"/>
              <a:ext cx="821055" cy="221615"/>
            </a:xfrm>
            <a:custGeom>
              <a:avLst/>
              <a:gdLst/>
              <a:ahLst/>
              <a:cxnLst/>
              <a:rect l="l" t="t" r="r" b="b"/>
              <a:pathLst>
                <a:path w="821055" h="221614">
                  <a:moveTo>
                    <a:pt x="820572" y="0"/>
                  </a:moveTo>
                  <a:lnTo>
                    <a:pt x="0" y="0"/>
                  </a:lnTo>
                  <a:lnTo>
                    <a:pt x="0" y="221297"/>
                  </a:lnTo>
                  <a:lnTo>
                    <a:pt x="820572" y="221297"/>
                  </a:lnTo>
                  <a:lnTo>
                    <a:pt x="820572" y="0"/>
                  </a:lnTo>
                  <a:close/>
                </a:path>
              </a:pathLst>
            </a:custGeom>
            <a:solidFill>
              <a:srgbClr val="AFA1CE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1" name="object 41"/>
          <p:cNvSpPr txBox="1"/>
          <p:nvPr/>
        </p:nvSpPr>
        <p:spPr>
          <a:xfrm>
            <a:off x="771499" y="5949847"/>
            <a:ext cx="706755" cy="162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dirty="0" sz="900" spc="55">
                <a:solidFill>
                  <a:srgbClr val="231F20"/>
                </a:solidFill>
                <a:latin typeface="Calibri"/>
                <a:cs typeface="Calibri"/>
              </a:rPr>
              <a:t>Organización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5390578" y="5919051"/>
            <a:ext cx="1129030" cy="361315"/>
          </a:xfrm>
          <a:custGeom>
            <a:avLst/>
            <a:gdLst/>
            <a:ahLst/>
            <a:cxnLst/>
            <a:rect l="l" t="t" r="r" b="b"/>
            <a:pathLst>
              <a:path w="1129029" h="361314">
                <a:moveTo>
                  <a:pt x="1128483" y="0"/>
                </a:moveTo>
                <a:lnTo>
                  <a:pt x="0" y="0"/>
                </a:lnTo>
                <a:lnTo>
                  <a:pt x="0" y="360997"/>
                </a:lnTo>
                <a:lnTo>
                  <a:pt x="1128483" y="360997"/>
                </a:lnTo>
                <a:lnTo>
                  <a:pt x="1128483" y="0"/>
                </a:lnTo>
                <a:close/>
              </a:path>
            </a:pathLst>
          </a:custGeom>
          <a:solidFill>
            <a:srgbClr val="AFA1C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3" name="object 43"/>
          <p:cNvSpPr txBox="1"/>
          <p:nvPr/>
        </p:nvSpPr>
        <p:spPr>
          <a:xfrm>
            <a:off x="5454076" y="5949847"/>
            <a:ext cx="1014730" cy="3022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marR="5080">
              <a:lnSpc>
                <a:spcPct val="101800"/>
              </a:lnSpc>
              <a:spcBef>
                <a:spcPts val="80"/>
              </a:spcBef>
            </a:pPr>
            <a:r>
              <a:rPr dirty="0" sz="900" spc="30">
                <a:solidFill>
                  <a:srgbClr val="231F20"/>
                </a:solidFill>
                <a:latin typeface="Calibri"/>
                <a:cs typeface="Calibri"/>
              </a:rPr>
              <a:t>Evaluación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40">
                <a:solidFill>
                  <a:srgbClr val="231F20"/>
                </a:solidFill>
                <a:latin typeface="Calibri"/>
                <a:cs typeface="Calibri"/>
              </a:rPr>
              <a:t>y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control </a:t>
            </a:r>
            <a:r>
              <a:rPr dirty="0" sz="900" spc="-1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desempeño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2164994" y="5583834"/>
            <a:ext cx="2637790" cy="221615"/>
          </a:xfrm>
          <a:custGeom>
            <a:avLst/>
            <a:gdLst/>
            <a:ahLst/>
            <a:cxnLst/>
            <a:rect l="l" t="t" r="r" b="b"/>
            <a:pathLst>
              <a:path w="2637790" h="221614">
                <a:moveTo>
                  <a:pt x="2637574" y="0"/>
                </a:moveTo>
                <a:lnTo>
                  <a:pt x="0" y="0"/>
                </a:lnTo>
                <a:lnTo>
                  <a:pt x="0" y="221297"/>
                </a:lnTo>
                <a:lnTo>
                  <a:pt x="2637574" y="221297"/>
                </a:lnTo>
                <a:lnTo>
                  <a:pt x="2637574" y="0"/>
                </a:lnTo>
                <a:close/>
              </a:path>
            </a:pathLst>
          </a:custGeom>
          <a:solidFill>
            <a:srgbClr val="8872B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5" name="object 45"/>
          <p:cNvSpPr txBox="1"/>
          <p:nvPr/>
        </p:nvSpPr>
        <p:spPr>
          <a:xfrm>
            <a:off x="2228489" y="5614625"/>
            <a:ext cx="2523490" cy="162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dirty="0" sz="900" spc="55" b="1">
                <a:solidFill>
                  <a:srgbClr val="231F20"/>
                </a:solidFill>
                <a:latin typeface="Century Gothic"/>
                <a:cs typeface="Century Gothic"/>
              </a:rPr>
              <a:t>DEPARTAMENTO</a:t>
            </a:r>
            <a:r>
              <a:rPr dirty="0" sz="900" spc="4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900" spc="35" b="1">
                <a:solidFill>
                  <a:srgbClr val="231F20"/>
                </a:solidFill>
                <a:latin typeface="Century Gothic"/>
                <a:cs typeface="Century Gothic"/>
              </a:rPr>
              <a:t>DE</a:t>
            </a:r>
            <a:r>
              <a:rPr dirty="0" sz="900" spc="4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900" spc="50" b="1">
                <a:solidFill>
                  <a:srgbClr val="231F20"/>
                </a:solidFill>
                <a:latin typeface="Century Gothic"/>
                <a:cs typeface="Century Gothic"/>
              </a:rPr>
              <a:t>RECURSOS</a:t>
            </a:r>
            <a:r>
              <a:rPr dirty="0" sz="900" spc="4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900" spc="85" b="1">
                <a:solidFill>
                  <a:srgbClr val="231F20"/>
                </a:solidFill>
                <a:latin typeface="Century Gothic"/>
                <a:cs typeface="Century Gothic"/>
              </a:rPr>
              <a:t>HUMANOS</a:t>
            </a:r>
            <a:endParaRPr sz="900">
              <a:latin typeface="Century Gothic"/>
              <a:cs typeface="Century Gothic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5621528" y="6349072"/>
            <a:ext cx="1245235" cy="342265"/>
          </a:xfrm>
          <a:prstGeom prst="rect">
            <a:avLst/>
          </a:prstGeom>
          <a:solidFill>
            <a:srgbClr val="CEC6E3"/>
          </a:solidFill>
        </p:spPr>
        <p:txBody>
          <a:bodyPr wrap="square" lIns="0" tIns="33020" rIns="0" bIns="0" rtlCol="0" vert="horz">
            <a:spAutoFit/>
          </a:bodyPr>
          <a:lstStyle/>
          <a:p>
            <a:pPr marL="50165">
              <a:lnSpc>
                <a:spcPct val="100000"/>
              </a:lnSpc>
              <a:spcBef>
                <a:spcPts val="260"/>
              </a:spcBef>
            </a:pPr>
            <a:r>
              <a:rPr dirty="0" sz="800" spc="114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800" spc="9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800" spc="-5">
                <a:solidFill>
                  <a:srgbClr val="231F20"/>
                </a:solidFill>
                <a:latin typeface="Calibri"/>
                <a:cs typeface="Calibri"/>
              </a:rPr>
              <a:t>Control</a:t>
            </a:r>
            <a:r>
              <a:rPr dirty="0" sz="8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800" spc="1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8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800" spc="10">
                <a:solidFill>
                  <a:srgbClr val="231F20"/>
                </a:solidFill>
                <a:latin typeface="Calibri"/>
                <a:cs typeface="Calibri"/>
              </a:rPr>
              <a:t>incidencias</a:t>
            </a:r>
            <a:endParaRPr sz="800">
              <a:latin typeface="Calibri"/>
              <a:cs typeface="Calibri"/>
            </a:endParaRPr>
          </a:p>
          <a:p>
            <a:pPr marL="50165">
              <a:lnSpc>
                <a:spcPct val="100000"/>
              </a:lnSpc>
              <a:spcBef>
                <a:spcPts val="270"/>
              </a:spcBef>
            </a:pPr>
            <a:r>
              <a:rPr dirty="0" sz="800" spc="114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800" spc="10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800" spc="5">
                <a:solidFill>
                  <a:srgbClr val="231F20"/>
                </a:solidFill>
                <a:latin typeface="Calibri"/>
                <a:cs typeface="Calibri"/>
              </a:rPr>
              <a:t>Evaluación</a:t>
            </a:r>
            <a:r>
              <a:rPr dirty="0" sz="8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800" spc="1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8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800" spc="-15">
                <a:solidFill>
                  <a:srgbClr val="231F20"/>
                </a:solidFill>
                <a:latin typeface="Calibri"/>
                <a:cs typeface="Calibri"/>
              </a:rPr>
              <a:t>resultados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47" name="object 47"/>
          <p:cNvSpPr/>
          <p:nvPr/>
        </p:nvSpPr>
        <p:spPr>
          <a:xfrm>
            <a:off x="892987" y="6197270"/>
            <a:ext cx="2248535" cy="342265"/>
          </a:xfrm>
          <a:custGeom>
            <a:avLst/>
            <a:gdLst/>
            <a:ahLst/>
            <a:cxnLst/>
            <a:rect l="l" t="t" r="r" b="b"/>
            <a:pathLst>
              <a:path w="2248535" h="342265">
                <a:moveTo>
                  <a:pt x="2248014" y="0"/>
                </a:moveTo>
                <a:lnTo>
                  <a:pt x="0" y="0"/>
                </a:lnTo>
                <a:lnTo>
                  <a:pt x="0" y="342074"/>
                </a:lnTo>
                <a:lnTo>
                  <a:pt x="2248014" y="342074"/>
                </a:lnTo>
                <a:lnTo>
                  <a:pt x="2248014" y="0"/>
                </a:lnTo>
                <a:close/>
              </a:path>
            </a:pathLst>
          </a:custGeom>
          <a:solidFill>
            <a:srgbClr val="CEC6E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8" name="object 48"/>
          <p:cNvSpPr txBox="1"/>
          <p:nvPr/>
        </p:nvSpPr>
        <p:spPr>
          <a:xfrm>
            <a:off x="943789" y="6182845"/>
            <a:ext cx="644525" cy="339090"/>
          </a:xfrm>
          <a:prstGeom prst="rect">
            <a:avLst/>
          </a:prstGeom>
        </p:spPr>
        <p:txBody>
          <a:bodyPr wrap="square" lIns="0" tIns="4699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370"/>
              </a:spcBef>
            </a:pPr>
            <a:r>
              <a:rPr dirty="0" sz="800" spc="114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800" spc="3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800" spc="5">
                <a:solidFill>
                  <a:srgbClr val="231F20"/>
                </a:solidFill>
                <a:latin typeface="Calibri"/>
                <a:cs typeface="Calibri"/>
              </a:rPr>
              <a:t>Planificación</a:t>
            </a:r>
            <a:endParaRPr sz="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75"/>
              </a:spcBef>
            </a:pPr>
            <a:r>
              <a:rPr dirty="0" sz="800" spc="114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800" spc="5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800" spc="15">
                <a:solidFill>
                  <a:srgbClr val="231F20"/>
                </a:solidFill>
                <a:latin typeface="Calibri"/>
                <a:cs typeface="Calibri"/>
              </a:rPr>
              <a:t>Selección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1870889" y="6182845"/>
            <a:ext cx="1184910" cy="339090"/>
          </a:xfrm>
          <a:prstGeom prst="rect">
            <a:avLst/>
          </a:prstGeom>
        </p:spPr>
        <p:txBody>
          <a:bodyPr wrap="square" lIns="0" tIns="4699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370"/>
              </a:spcBef>
            </a:pPr>
            <a:r>
              <a:rPr dirty="0" sz="800" spc="114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800" spc="10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800">
                <a:solidFill>
                  <a:srgbClr val="231F20"/>
                </a:solidFill>
                <a:latin typeface="Calibri"/>
                <a:cs typeface="Calibri"/>
              </a:rPr>
              <a:t>Motivación</a:t>
            </a:r>
            <a:r>
              <a:rPr dirty="0" sz="8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800" spc="5">
                <a:solidFill>
                  <a:srgbClr val="231F20"/>
                </a:solidFill>
                <a:latin typeface="Calibri"/>
                <a:cs typeface="Calibri"/>
              </a:rPr>
              <a:t>y</a:t>
            </a:r>
            <a:r>
              <a:rPr dirty="0" sz="8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800" spc="-10">
                <a:solidFill>
                  <a:srgbClr val="231F20"/>
                </a:solidFill>
                <a:latin typeface="Calibri"/>
                <a:cs typeface="Calibri"/>
              </a:rPr>
              <a:t>formación</a:t>
            </a:r>
            <a:endParaRPr sz="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75"/>
              </a:spcBef>
            </a:pPr>
            <a:r>
              <a:rPr dirty="0" sz="800" spc="114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800" spc="9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800">
                <a:solidFill>
                  <a:srgbClr val="231F20"/>
                </a:solidFill>
                <a:latin typeface="Calibri"/>
                <a:cs typeface="Calibri"/>
              </a:rPr>
              <a:t>Valoración</a:t>
            </a:r>
            <a:r>
              <a:rPr dirty="0" sz="8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800" spc="1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8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800" spc="-1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8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800" spc="-20">
                <a:solidFill>
                  <a:srgbClr val="231F20"/>
                </a:solidFill>
                <a:latin typeface="Calibri"/>
                <a:cs typeface="Calibri"/>
              </a:rPr>
              <a:t>puestos</a:t>
            </a:r>
            <a:endParaRPr sz="800">
              <a:latin typeface="Calibri"/>
              <a:cs typeface="Calibri"/>
            </a:endParaRPr>
          </a:p>
        </p:txBody>
      </p:sp>
      <p:grpSp>
        <p:nvGrpSpPr>
          <p:cNvPr id="50" name="object 50"/>
          <p:cNvGrpSpPr/>
          <p:nvPr/>
        </p:nvGrpSpPr>
        <p:grpSpPr>
          <a:xfrm>
            <a:off x="3660000" y="5864626"/>
            <a:ext cx="508000" cy="435609"/>
            <a:chOff x="3660000" y="5864626"/>
            <a:chExt cx="508000" cy="435609"/>
          </a:xfrm>
        </p:grpSpPr>
        <p:sp>
          <p:nvSpPr>
            <p:cNvPr id="51" name="object 51"/>
            <p:cNvSpPr/>
            <p:nvPr/>
          </p:nvSpPr>
          <p:spPr>
            <a:xfrm>
              <a:off x="3726249" y="6296448"/>
              <a:ext cx="118745" cy="0"/>
            </a:xfrm>
            <a:custGeom>
              <a:avLst/>
              <a:gdLst/>
              <a:ahLst/>
              <a:cxnLst/>
              <a:rect l="l" t="t" r="r" b="b"/>
              <a:pathLst>
                <a:path w="118745" h="0">
                  <a:moveTo>
                    <a:pt x="0" y="0"/>
                  </a:moveTo>
                  <a:lnTo>
                    <a:pt x="118738" y="0"/>
                  </a:lnTo>
                </a:path>
              </a:pathLst>
            </a:custGeom>
            <a:ln w="6350">
              <a:solidFill>
                <a:srgbClr val="9D9FA2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2" name="object 52"/>
            <p:cNvSpPr/>
            <p:nvPr/>
          </p:nvSpPr>
          <p:spPr>
            <a:xfrm>
              <a:off x="3906631" y="5864626"/>
              <a:ext cx="0" cy="54610"/>
            </a:xfrm>
            <a:custGeom>
              <a:avLst/>
              <a:gdLst/>
              <a:ahLst/>
              <a:cxnLst/>
              <a:rect l="l" t="t" r="r" b="b"/>
              <a:pathLst>
                <a:path w="0" h="54610">
                  <a:moveTo>
                    <a:pt x="0" y="0"/>
                  </a:moveTo>
                  <a:lnTo>
                    <a:pt x="0" y="54424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3" name="object 53"/>
            <p:cNvSpPr/>
            <p:nvPr/>
          </p:nvSpPr>
          <p:spPr>
            <a:xfrm>
              <a:off x="3726676" y="6140348"/>
              <a:ext cx="0" cy="153670"/>
            </a:xfrm>
            <a:custGeom>
              <a:avLst/>
              <a:gdLst/>
              <a:ahLst/>
              <a:cxnLst/>
              <a:rect l="l" t="t" r="r" b="b"/>
              <a:pathLst>
                <a:path w="0" h="153670">
                  <a:moveTo>
                    <a:pt x="0" y="0"/>
                  </a:moveTo>
                  <a:lnTo>
                    <a:pt x="0" y="153193"/>
                  </a:lnTo>
                </a:path>
              </a:pathLst>
            </a:custGeom>
            <a:ln w="6350">
              <a:solidFill>
                <a:srgbClr val="9D9FA2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4" name="object 54"/>
            <p:cNvSpPr/>
            <p:nvPr/>
          </p:nvSpPr>
          <p:spPr>
            <a:xfrm>
              <a:off x="3660000" y="5919051"/>
              <a:ext cx="508000" cy="221615"/>
            </a:xfrm>
            <a:custGeom>
              <a:avLst/>
              <a:gdLst/>
              <a:ahLst/>
              <a:cxnLst/>
              <a:rect l="l" t="t" r="r" b="b"/>
              <a:pathLst>
                <a:path w="508000" h="221614">
                  <a:moveTo>
                    <a:pt x="507618" y="0"/>
                  </a:moveTo>
                  <a:lnTo>
                    <a:pt x="0" y="0"/>
                  </a:lnTo>
                  <a:lnTo>
                    <a:pt x="0" y="221297"/>
                  </a:lnTo>
                  <a:lnTo>
                    <a:pt x="507618" y="221297"/>
                  </a:lnTo>
                  <a:lnTo>
                    <a:pt x="507618" y="0"/>
                  </a:lnTo>
                  <a:close/>
                </a:path>
              </a:pathLst>
            </a:custGeom>
            <a:solidFill>
              <a:srgbClr val="AFA1CE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5" name="object 55"/>
          <p:cNvSpPr txBox="1"/>
          <p:nvPr/>
        </p:nvSpPr>
        <p:spPr>
          <a:xfrm>
            <a:off x="3723500" y="5949847"/>
            <a:ext cx="393700" cy="162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Gestión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3844988" y="6197270"/>
            <a:ext cx="1096010" cy="499109"/>
          </a:xfrm>
          <a:prstGeom prst="rect">
            <a:avLst/>
          </a:prstGeom>
          <a:solidFill>
            <a:srgbClr val="CEC6E3"/>
          </a:solidFill>
        </p:spPr>
        <p:txBody>
          <a:bodyPr wrap="square" lIns="0" tIns="33020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260"/>
              </a:spcBef>
            </a:pPr>
            <a:r>
              <a:rPr dirty="0" sz="800" spc="114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800" spc="9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800" spc="-10">
                <a:solidFill>
                  <a:srgbClr val="231F20"/>
                </a:solidFill>
                <a:latin typeface="Calibri"/>
                <a:cs typeface="Calibri"/>
              </a:rPr>
              <a:t>Administración</a:t>
            </a:r>
            <a:endParaRPr sz="800">
              <a:latin typeface="Calibri"/>
              <a:cs typeface="Calibri"/>
            </a:endParaRPr>
          </a:p>
          <a:p>
            <a:pPr marL="50800">
              <a:lnSpc>
                <a:spcPct val="100000"/>
              </a:lnSpc>
              <a:spcBef>
                <a:spcPts val="270"/>
              </a:spcBef>
            </a:pPr>
            <a:r>
              <a:rPr dirty="0" sz="800" spc="114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800" spc="9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800">
                <a:solidFill>
                  <a:srgbClr val="231F20"/>
                </a:solidFill>
                <a:latin typeface="Calibri"/>
                <a:cs typeface="Calibri"/>
              </a:rPr>
              <a:t>Relaciones</a:t>
            </a:r>
            <a:r>
              <a:rPr dirty="0" sz="8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800" spc="5">
                <a:solidFill>
                  <a:srgbClr val="231F20"/>
                </a:solidFill>
                <a:latin typeface="Calibri"/>
                <a:cs typeface="Calibri"/>
              </a:rPr>
              <a:t>laborales</a:t>
            </a:r>
            <a:endParaRPr sz="800">
              <a:latin typeface="Calibri"/>
              <a:cs typeface="Calibri"/>
            </a:endParaRPr>
          </a:p>
          <a:p>
            <a:pPr marL="50800">
              <a:lnSpc>
                <a:spcPct val="100000"/>
              </a:lnSpc>
              <a:spcBef>
                <a:spcPts val="275"/>
              </a:spcBef>
            </a:pPr>
            <a:r>
              <a:rPr dirty="0" sz="800" spc="114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800" spc="8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800" spc="5">
                <a:solidFill>
                  <a:srgbClr val="231F20"/>
                </a:solidFill>
                <a:latin typeface="Calibri"/>
                <a:cs typeface="Calibri"/>
              </a:rPr>
              <a:t>Servicios</a:t>
            </a:r>
            <a:r>
              <a:rPr dirty="0" sz="8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800" spc="10">
                <a:solidFill>
                  <a:srgbClr val="231F20"/>
                </a:solidFill>
                <a:latin typeface="Calibri"/>
                <a:cs typeface="Calibri"/>
              </a:rPr>
              <a:t>sociales</a:t>
            </a:r>
            <a:endParaRPr sz="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6700" y="5565350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1841" y="5197602"/>
            <a:ext cx="291465" cy="278130"/>
          </a:xfrm>
          <a:prstGeom prst="rect">
            <a:avLst/>
          </a:prstGeom>
          <a:solidFill>
            <a:srgbClr val="6D50A1"/>
          </a:solidFill>
        </p:spPr>
        <p:txBody>
          <a:bodyPr wrap="square" lIns="0" tIns="25400" rIns="0" bIns="0" rtlCol="0" vert="horz">
            <a:spAutoFit/>
          </a:bodyPr>
          <a:lstStyle/>
          <a:p>
            <a:pPr marL="69215">
              <a:lnSpc>
                <a:spcPct val="100000"/>
              </a:lnSpc>
              <a:spcBef>
                <a:spcPts val="2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24</a:t>
            </a:r>
            <a:endParaRPr sz="1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2813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572846" y="8692807"/>
            <a:ext cx="6414770" cy="1282065"/>
            <a:chOff x="572846" y="8692807"/>
            <a:chExt cx="6414770" cy="1282065"/>
          </a:xfrm>
        </p:grpSpPr>
        <p:sp>
          <p:nvSpPr>
            <p:cNvPr id="6" name="object 6"/>
            <p:cNvSpPr/>
            <p:nvPr/>
          </p:nvSpPr>
          <p:spPr>
            <a:xfrm>
              <a:off x="576021" y="9971536"/>
              <a:ext cx="6408420" cy="0"/>
            </a:xfrm>
            <a:custGeom>
              <a:avLst/>
              <a:gdLst/>
              <a:ahLst/>
              <a:cxnLst/>
              <a:rect l="l" t="t" r="r" b="b"/>
              <a:pathLst>
                <a:path w="6408420" h="0">
                  <a:moveTo>
                    <a:pt x="0" y="0"/>
                  </a:moveTo>
                  <a:lnTo>
                    <a:pt x="6407975" y="0"/>
                  </a:lnTo>
                </a:path>
              </a:pathLst>
            </a:custGeom>
            <a:ln w="6350">
              <a:solidFill>
                <a:srgbClr val="A898C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576097" y="8692807"/>
              <a:ext cx="3312160" cy="1243330"/>
            </a:xfrm>
            <a:custGeom>
              <a:avLst/>
              <a:gdLst/>
              <a:ahLst/>
              <a:cxnLst/>
              <a:rect l="l" t="t" r="r" b="b"/>
              <a:pathLst>
                <a:path w="3312160" h="1243329">
                  <a:moveTo>
                    <a:pt x="3311880" y="0"/>
                  </a:moveTo>
                  <a:lnTo>
                    <a:pt x="0" y="0"/>
                  </a:lnTo>
                  <a:lnTo>
                    <a:pt x="0" y="1243203"/>
                  </a:lnTo>
                  <a:lnTo>
                    <a:pt x="3311880" y="1243203"/>
                  </a:lnTo>
                  <a:lnTo>
                    <a:pt x="3311880" y="0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/>
          <p:nvPr/>
        </p:nvSpPr>
        <p:spPr>
          <a:xfrm>
            <a:off x="7560005" y="0"/>
            <a:ext cx="0" cy="10692130"/>
          </a:xfrm>
          <a:custGeom>
            <a:avLst/>
            <a:gdLst/>
            <a:ahLst/>
            <a:cxnLst/>
            <a:rect l="l" t="t" r="r" b="b"/>
            <a:pathLst>
              <a:path w="0" h="10692130">
                <a:moveTo>
                  <a:pt x="0" y="0"/>
                </a:moveTo>
                <a:lnTo>
                  <a:pt x="0" y="10692002"/>
                </a:lnTo>
                <a:lnTo>
                  <a:pt x="0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575995" y="514007"/>
            <a:ext cx="6408420" cy="69215"/>
          </a:xfrm>
          <a:custGeom>
            <a:avLst/>
            <a:gdLst/>
            <a:ahLst/>
            <a:cxnLst/>
            <a:rect l="l" t="t" r="r" b="b"/>
            <a:pathLst>
              <a:path w="6408420" h="69215">
                <a:moveTo>
                  <a:pt x="6408013" y="0"/>
                </a:moveTo>
                <a:lnTo>
                  <a:pt x="0" y="0"/>
                </a:lnTo>
                <a:lnTo>
                  <a:pt x="0" y="68821"/>
                </a:lnTo>
                <a:lnTo>
                  <a:pt x="6408013" y="68821"/>
                </a:lnTo>
                <a:lnTo>
                  <a:pt x="6408013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575990" y="1065635"/>
            <a:ext cx="6408420" cy="0"/>
          </a:xfrm>
          <a:custGeom>
            <a:avLst/>
            <a:gdLst/>
            <a:ahLst/>
            <a:cxnLst/>
            <a:rect l="l" t="t" r="r" b="b"/>
            <a:pathLst>
              <a:path w="6408420" h="0">
                <a:moveTo>
                  <a:pt x="6408013" y="0"/>
                </a:moveTo>
                <a:lnTo>
                  <a:pt x="0" y="0"/>
                </a:lnTo>
              </a:path>
            </a:pathLst>
          </a:custGeom>
          <a:ln w="6350">
            <a:solidFill>
              <a:srgbClr val="231F20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575995" y="7662240"/>
            <a:ext cx="6408420" cy="182880"/>
          </a:xfrm>
          <a:custGeom>
            <a:avLst/>
            <a:gdLst/>
            <a:ahLst/>
            <a:cxnLst/>
            <a:rect l="l" t="t" r="r" b="b"/>
            <a:pathLst>
              <a:path w="6408420" h="182879">
                <a:moveTo>
                  <a:pt x="6408000" y="0"/>
                </a:moveTo>
                <a:lnTo>
                  <a:pt x="0" y="0"/>
                </a:lnTo>
                <a:lnTo>
                  <a:pt x="0" y="182575"/>
                </a:lnTo>
                <a:lnTo>
                  <a:pt x="6408000" y="182575"/>
                </a:lnTo>
                <a:lnTo>
                  <a:pt x="6408000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639490" y="7658758"/>
            <a:ext cx="1683385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100" b="1">
                <a:solidFill>
                  <a:srgbClr val="B7AAD3"/>
                </a:solidFill>
                <a:latin typeface="Century Gothic"/>
                <a:cs typeface="Century Gothic"/>
              </a:rPr>
              <a:t>SUPUESTO</a:t>
            </a:r>
            <a:r>
              <a:rPr dirty="0" sz="1100" spc="35" b="1">
                <a:solidFill>
                  <a:srgbClr val="B7AAD3"/>
                </a:solidFill>
                <a:latin typeface="Century Gothic"/>
                <a:cs typeface="Century Gothic"/>
              </a:rPr>
              <a:t> </a:t>
            </a:r>
            <a:r>
              <a:rPr dirty="0" sz="1100" spc="45" b="1">
                <a:solidFill>
                  <a:srgbClr val="B7AAD3"/>
                </a:solidFill>
                <a:latin typeface="Century Gothic"/>
                <a:cs typeface="Century Gothic"/>
              </a:rPr>
              <a:t>DE</a:t>
            </a:r>
            <a:r>
              <a:rPr dirty="0" sz="1100" spc="40" b="1">
                <a:solidFill>
                  <a:srgbClr val="B7AAD3"/>
                </a:solidFill>
                <a:latin typeface="Century Gothic"/>
                <a:cs typeface="Century Gothic"/>
              </a:rPr>
              <a:t> </a:t>
            </a:r>
            <a:r>
              <a:rPr dirty="0" sz="1100" spc="90" b="1">
                <a:solidFill>
                  <a:srgbClr val="FFFFFF"/>
                </a:solidFill>
                <a:latin typeface="Century Gothic"/>
                <a:cs typeface="Century Gothic"/>
              </a:rPr>
              <a:t>SÍNTESIS</a:t>
            </a:r>
            <a:endParaRPr sz="1100">
              <a:latin typeface="Century Gothic"/>
              <a:cs typeface="Century Gothic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75995" y="7874944"/>
            <a:ext cx="6408420" cy="0"/>
          </a:xfrm>
          <a:custGeom>
            <a:avLst/>
            <a:gdLst/>
            <a:ahLst/>
            <a:cxnLst/>
            <a:rect l="l" t="t" r="r" b="b"/>
            <a:pathLst>
              <a:path w="6408420" h="0">
                <a:moveTo>
                  <a:pt x="0" y="0"/>
                </a:moveTo>
                <a:lnTo>
                  <a:pt x="6408000" y="0"/>
                </a:lnTo>
              </a:path>
            </a:pathLst>
          </a:custGeom>
          <a:ln w="6350">
            <a:solidFill>
              <a:srgbClr val="A898C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575995" y="1376286"/>
            <a:ext cx="6408420" cy="182880"/>
          </a:xfrm>
          <a:custGeom>
            <a:avLst/>
            <a:gdLst/>
            <a:ahLst/>
            <a:cxnLst/>
            <a:rect l="l" t="t" r="r" b="b"/>
            <a:pathLst>
              <a:path w="6408420" h="182880">
                <a:moveTo>
                  <a:pt x="6408000" y="0"/>
                </a:moveTo>
                <a:lnTo>
                  <a:pt x="0" y="0"/>
                </a:lnTo>
                <a:lnTo>
                  <a:pt x="0" y="182575"/>
                </a:lnTo>
                <a:lnTo>
                  <a:pt x="6408000" y="182575"/>
                </a:lnTo>
                <a:lnTo>
                  <a:pt x="6408000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639490" y="1372803"/>
            <a:ext cx="5173980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SUPUESTO</a:t>
            </a:r>
            <a:r>
              <a:rPr dirty="0" sz="1100" spc="7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135" b="1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r>
              <a:rPr dirty="0" sz="1100" spc="315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135">
                <a:solidFill>
                  <a:srgbClr val="FFFFFF"/>
                </a:solidFill>
                <a:latin typeface="Calibri"/>
                <a:cs typeface="Calibri"/>
              </a:rPr>
              <a:t>COMUNICACIÓN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65">
                <a:solidFill>
                  <a:srgbClr val="FFFFFF"/>
                </a:solidFill>
                <a:latin typeface="Calibri"/>
                <a:cs typeface="Calibri"/>
              </a:rPr>
              <a:t>EXTERNA</a:t>
            </a:r>
            <a:r>
              <a:rPr dirty="0" sz="1100" spc="1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20">
                <a:solidFill>
                  <a:srgbClr val="FFFFFF"/>
                </a:solidFill>
                <a:latin typeface="Calibri"/>
                <a:cs typeface="Calibri"/>
              </a:rPr>
              <a:t>DEL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75">
                <a:solidFill>
                  <a:srgbClr val="FFFFFF"/>
                </a:solidFill>
                <a:latin typeface="Calibri"/>
                <a:cs typeface="Calibri"/>
              </a:rPr>
              <a:t>ÁREA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55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1100" spc="10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90">
                <a:solidFill>
                  <a:srgbClr val="FFFFFF"/>
                </a:solidFill>
                <a:latin typeface="Calibri"/>
                <a:cs typeface="Calibri"/>
              </a:rPr>
              <a:t>RECURSOS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120">
                <a:solidFill>
                  <a:srgbClr val="FFFFFF"/>
                </a:solidFill>
                <a:latin typeface="Calibri"/>
                <a:cs typeface="Calibri"/>
              </a:rPr>
              <a:t>HUMANOS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575995" y="4170007"/>
            <a:ext cx="6408420" cy="182880"/>
          </a:xfrm>
          <a:custGeom>
            <a:avLst/>
            <a:gdLst/>
            <a:ahLst/>
            <a:cxnLst/>
            <a:rect l="l" t="t" r="r" b="b"/>
            <a:pathLst>
              <a:path w="6408420" h="182879">
                <a:moveTo>
                  <a:pt x="6408000" y="0"/>
                </a:moveTo>
                <a:lnTo>
                  <a:pt x="0" y="0"/>
                </a:lnTo>
                <a:lnTo>
                  <a:pt x="0" y="182575"/>
                </a:lnTo>
                <a:lnTo>
                  <a:pt x="6408000" y="182575"/>
                </a:lnTo>
                <a:lnTo>
                  <a:pt x="6408000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639490" y="4166516"/>
            <a:ext cx="4244975" cy="193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SUPUESTO</a:t>
            </a:r>
            <a:r>
              <a:rPr dirty="0" sz="1100" spc="7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135" b="1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r>
              <a:rPr dirty="0" sz="1100" spc="31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60">
                <a:solidFill>
                  <a:srgbClr val="FFFFFF"/>
                </a:solidFill>
                <a:latin typeface="Calibri"/>
                <a:cs typeface="Calibri"/>
              </a:rPr>
              <a:t>LAS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60">
                <a:solidFill>
                  <a:srgbClr val="FFFFFF"/>
                </a:solidFill>
                <a:latin typeface="Calibri"/>
                <a:cs typeface="Calibri"/>
              </a:rPr>
              <a:t>POLÍTICAS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55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105">
                <a:solidFill>
                  <a:srgbClr val="FFFFFF"/>
                </a:solidFill>
                <a:latin typeface="Calibri"/>
                <a:cs typeface="Calibri"/>
              </a:rPr>
              <a:t>GESTIÓN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55">
                <a:solidFill>
                  <a:srgbClr val="FFFFFF"/>
                </a:solidFill>
                <a:latin typeface="Calibri"/>
                <a:cs typeface="Calibri"/>
              </a:rPr>
              <a:t>DE</a:t>
            </a:r>
            <a:r>
              <a:rPr dirty="0" sz="1100" spc="9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35">
                <a:solidFill>
                  <a:srgbClr val="FFFFFF"/>
                </a:solidFill>
                <a:latin typeface="Calibri"/>
                <a:cs typeface="Calibri"/>
              </a:rPr>
              <a:t>CAPITAL</a:t>
            </a:r>
            <a:r>
              <a:rPr dirty="0" sz="1100" spc="9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125">
                <a:solidFill>
                  <a:srgbClr val="FFFFFF"/>
                </a:solidFill>
                <a:latin typeface="Calibri"/>
                <a:cs typeface="Calibri"/>
              </a:rPr>
              <a:t>HUMANO</a:t>
            </a:r>
            <a:endParaRPr sz="1100">
              <a:latin typeface="Calibri"/>
              <a:cs typeface="Calibri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572820" y="1585814"/>
            <a:ext cx="6414770" cy="2364105"/>
            <a:chOff x="572820" y="1585814"/>
            <a:chExt cx="6414770" cy="2364105"/>
          </a:xfrm>
        </p:grpSpPr>
        <p:sp>
          <p:nvSpPr>
            <p:cNvPr id="19" name="object 19"/>
            <p:cNvSpPr/>
            <p:nvPr/>
          </p:nvSpPr>
          <p:spPr>
            <a:xfrm>
              <a:off x="575995" y="1588989"/>
              <a:ext cx="6408420" cy="0"/>
            </a:xfrm>
            <a:custGeom>
              <a:avLst/>
              <a:gdLst/>
              <a:ahLst/>
              <a:cxnLst/>
              <a:rect l="l" t="t" r="r" b="b"/>
              <a:pathLst>
                <a:path w="6408420" h="0">
                  <a:moveTo>
                    <a:pt x="0" y="0"/>
                  </a:moveTo>
                  <a:lnTo>
                    <a:pt x="6408000" y="0"/>
                  </a:lnTo>
                </a:path>
              </a:pathLst>
            </a:custGeom>
            <a:ln w="6350">
              <a:solidFill>
                <a:srgbClr val="A898C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576097" y="3181413"/>
              <a:ext cx="3312160" cy="768350"/>
            </a:xfrm>
            <a:custGeom>
              <a:avLst/>
              <a:gdLst/>
              <a:ahLst/>
              <a:cxnLst/>
              <a:rect l="l" t="t" r="r" b="b"/>
              <a:pathLst>
                <a:path w="3312160" h="768350">
                  <a:moveTo>
                    <a:pt x="3311880" y="0"/>
                  </a:moveTo>
                  <a:lnTo>
                    <a:pt x="0" y="0"/>
                  </a:lnTo>
                  <a:lnTo>
                    <a:pt x="0" y="768273"/>
                  </a:lnTo>
                  <a:lnTo>
                    <a:pt x="3311880" y="768273"/>
                  </a:lnTo>
                  <a:lnTo>
                    <a:pt x="3311880" y="0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21" name="object 21"/>
          <p:cNvGrpSpPr/>
          <p:nvPr/>
        </p:nvGrpSpPr>
        <p:grpSpPr>
          <a:xfrm>
            <a:off x="572820" y="4379530"/>
            <a:ext cx="6414770" cy="3048635"/>
            <a:chOff x="572820" y="4379530"/>
            <a:chExt cx="6414770" cy="3048635"/>
          </a:xfrm>
        </p:grpSpPr>
        <p:sp>
          <p:nvSpPr>
            <p:cNvPr id="22" name="object 22"/>
            <p:cNvSpPr/>
            <p:nvPr/>
          </p:nvSpPr>
          <p:spPr>
            <a:xfrm>
              <a:off x="575995" y="4382705"/>
              <a:ext cx="6408420" cy="0"/>
            </a:xfrm>
            <a:custGeom>
              <a:avLst/>
              <a:gdLst/>
              <a:ahLst/>
              <a:cxnLst/>
              <a:rect l="l" t="t" r="r" b="b"/>
              <a:pathLst>
                <a:path w="6408420" h="0">
                  <a:moveTo>
                    <a:pt x="0" y="0"/>
                  </a:moveTo>
                  <a:lnTo>
                    <a:pt x="6408000" y="0"/>
                  </a:lnTo>
                </a:path>
              </a:pathLst>
            </a:custGeom>
            <a:ln w="6350">
              <a:solidFill>
                <a:srgbClr val="A898C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576097" y="6798005"/>
              <a:ext cx="3312160" cy="630555"/>
            </a:xfrm>
            <a:custGeom>
              <a:avLst/>
              <a:gdLst/>
              <a:ahLst/>
              <a:cxnLst/>
              <a:rect l="l" t="t" r="r" b="b"/>
              <a:pathLst>
                <a:path w="3312160" h="630554">
                  <a:moveTo>
                    <a:pt x="3311880" y="0"/>
                  </a:moveTo>
                  <a:lnTo>
                    <a:pt x="0" y="0"/>
                  </a:lnTo>
                  <a:lnTo>
                    <a:pt x="0" y="629996"/>
                  </a:lnTo>
                  <a:lnTo>
                    <a:pt x="3311880" y="629996"/>
                  </a:lnTo>
                  <a:lnTo>
                    <a:pt x="3311880" y="0"/>
                  </a:lnTo>
                  <a:close/>
                </a:path>
              </a:pathLst>
            </a:custGeom>
            <a:solidFill>
              <a:srgbClr val="E0DBED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4" name="object 24"/>
          <p:cNvSpPr txBox="1"/>
          <p:nvPr/>
        </p:nvSpPr>
        <p:spPr>
          <a:xfrm>
            <a:off x="690393" y="3551028"/>
            <a:ext cx="2867660" cy="3022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 b="1">
                <a:solidFill>
                  <a:srgbClr val="231F20"/>
                </a:solidFill>
                <a:latin typeface="Arial"/>
                <a:cs typeface="Arial"/>
              </a:rPr>
              <a:t>funciones</a:t>
            </a:r>
            <a:r>
              <a:rPr dirty="0" sz="900" spc="9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área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implica-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das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este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caso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son:</a:t>
            </a:r>
            <a:endParaRPr sz="900">
              <a:latin typeface="Arial"/>
              <a:cs typeface="Arial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703097" y="3283686"/>
            <a:ext cx="782955" cy="160655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vert="horz">
            <a:spAutoFit/>
          </a:bodyPr>
          <a:lstStyle/>
          <a:p>
            <a:pPr marL="44450">
              <a:lnSpc>
                <a:spcPts val="1245"/>
              </a:lnSpc>
            </a:pP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SOLUCIÓN</a:t>
            </a:r>
            <a:endParaRPr sz="110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90393" y="7167621"/>
            <a:ext cx="2489835" cy="162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políticas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adecuadas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cada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objetivo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son:</a:t>
            </a:r>
            <a:endParaRPr sz="90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703097" y="6900278"/>
            <a:ext cx="782955" cy="160655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vert="horz">
            <a:spAutoFit/>
          </a:bodyPr>
          <a:lstStyle/>
          <a:p>
            <a:pPr marL="44450">
              <a:lnSpc>
                <a:spcPts val="1245"/>
              </a:lnSpc>
            </a:pP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SOLUCIÓN</a:t>
            </a:r>
            <a:endParaRPr sz="1100">
              <a:latin typeface="Arial"/>
              <a:cs typeface="Arial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3888092" y="1629816"/>
            <a:ext cx="3096260" cy="2320290"/>
          </a:xfrm>
          <a:custGeom>
            <a:avLst/>
            <a:gdLst/>
            <a:ahLst/>
            <a:cxnLst/>
            <a:rect l="l" t="t" r="r" b="b"/>
            <a:pathLst>
              <a:path w="3096259" h="2320290">
                <a:moveTo>
                  <a:pt x="3095879" y="0"/>
                </a:moveTo>
                <a:lnTo>
                  <a:pt x="0" y="0"/>
                </a:lnTo>
                <a:lnTo>
                  <a:pt x="0" y="2319870"/>
                </a:lnTo>
                <a:lnTo>
                  <a:pt x="3095879" y="2319870"/>
                </a:lnTo>
                <a:lnTo>
                  <a:pt x="3095879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9" name="object 29"/>
          <p:cNvSpPr txBox="1"/>
          <p:nvPr/>
        </p:nvSpPr>
        <p:spPr>
          <a:xfrm>
            <a:off x="4002396" y="1713264"/>
            <a:ext cx="2867660" cy="214503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0650" marR="5080" indent="-108585">
              <a:lnSpc>
                <a:spcPct val="101800"/>
              </a:lnSpc>
              <a:spcBef>
                <a:spcPts val="80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Función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tarea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selección 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per-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sonal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hacer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oferta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empleo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seleccionar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candidato.</a:t>
            </a:r>
            <a:endParaRPr sz="900">
              <a:latin typeface="Arial"/>
              <a:cs typeface="Arial"/>
            </a:endParaRPr>
          </a:p>
          <a:p>
            <a:pPr algn="just" marL="120650" marR="5080" indent="-108585">
              <a:lnSpc>
                <a:spcPct val="101800"/>
              </a:lnSpc>
              <a:spcBef>
                <a:spcPts val="425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900" spc="7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F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900" spc="40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ó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4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g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40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ó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-114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0">
                <a:solidFill>
                  <a:srgbClr val="231F20"/>
                </a:solidFill>
                <a:latin typeface="Arial"/>
                <a:cs typeface="Arial"/>
              </a:rPr>
              <a:t>-</a:t>
            </a:r>
            <a:r>
              <a:rPr dirty="0" sz="900" spc="-114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4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40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r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40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ó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60">
                <a:solidFill>
                  <a:srgbClr val="231F20"/>
                </a:solidFill>
                <a:latin typeface="Arial"/>
                <a:cs typeface="Arial"/>
              </a:rPr>
              <a:t>(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r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40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 </a:t>
            </a:r>
            <a:r>
              <a:rPr dirty="0" sz="900" spc="-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40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 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organismos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oficiales)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tarea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afiliación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alta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trabajador.</a:t>
            </a:r>
            <a:endParaRPr sz="900">
              <a:latin typeface="Arial"/>
              <a:cs typeface="Arial"/>
            </a:endParaRPr>
          </a:p>
          <a:p>
            <a:pPr algn="just" marL="12700">
              <a:lnSpc>
                <a:spcPct val="100000"/>
              </a:lnSpc>
              <a:spcBef>
                <a:spcPts val="730"/>
              </a:spcBef>
            </a:pP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trámites</a:t>
            </a:r>
            <a:r>
              <a:rPr dirty="0" sz="90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con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organismos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públicos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son:</a:t>
            </a:r>
            <a:endParaRPr sz="900">
              <a:latin typeface="Arial"/>
              <a:cs typeface="Arial"/>
            </a:endParaRPr>
          </a:p>
          <a:p>
            <a:pPr algn="just" marL="12700">
              <a:lnSpc>
                <a:spcPct val="100000"/>
              </a:lnSpc>
              <a:spcBef>
                <a:spcPts val="445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900" spc="7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r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p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rv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u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ó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d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p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.</a:t>
            </a:r>
            <a:endParaRPr sz="900">
              <a:latin typeface="Arial"/>
              <a:cs typeface="Arial"/>
            </a:endParaRPr>
          </a:p>
          <a:p>
            <a:pPr algn="just" marL="120650" marR="5080" indent="-108585">
              <a:lnSpc>
                <a:spcPct val="101800"/>
              </a:lnSpc>
              <a:spcBef>
                <a:spcPts val="425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900" spc="7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Contrato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trabajo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debe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registrar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oficina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empleo.</a:t>
            </a:r>
            <a:endParaRPr sz="900">
              <a:latin typeface="Arial"/>
              <a:cs typeface="Arial"/>
            </a:endParaRPr>
          </a:p>
          <a:p>
            <a:pPr algn="just" marL="120650" marR="5080" indent="-108585">
              <a:lnSpc>
                <a:spcPct val="101800"/>
              </a:lnSpc>
              <a:spcBef>
                <a:spcPts val="425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Afiliación y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alta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trabajador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Seguridad Social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que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debe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tramitar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Administración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territorial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la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Tesorería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General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Seguridad Social.</a:t>
            </a:r>
            <a:endParaRPr sz="900">
              <a:latin typeface="Arial"/>
              <a:cs typeface="Arial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3888092" y="4423524"/>
            <a:ext cx="3096260" cy="3004820"/>
          </a:xfrm>
          <a:custGeom>
            <a:avLst/>
            <a:gdLst/>
            <a:ahLst/>
            <a:cxnLst/>
            <a:rect l="l" t="t" r="r" b="b"/>
            <a:pathLst>
              <a:path w="3096259" h="3004820">
                <a:moveTo>
                  <a:pt x="3095879" y="0"/>
                </a:moveTo>
                <a:lnTo>
                  <a:pt x="0" y="0"/>
                </a:lnTo>
                <a:lnTo>
                  <a:pt x="0" y="3004477"/>
                </a:lnTo>
                <a:lnTo>
                  <a:pt x="3095879" y="3004477"/>
                </a:lnTo>
                <a:lnTo>
                  <a:pt x="3095879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1" name="object 31"/>
          <p:cNvSpPr txBox="1"/>
          <p:nvPr/>
        </p:nvSpPr>
        <p:spPr>
          <a:xfrm>
            <a:off x="4002396" y="4505149"/>
            <a:ext cx="2868295" cy="282575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74625" marR="6350" indent="-162560">
              <a:lnSpc>
                <a:spcPct val="101800"/>
              </a:lnSpc>
              <a:spcBef>
                <a:spcPts val="80"/>
              </a:spcBef>
            </a:pP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mejorar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relaciones personales,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preciso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actuar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dos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sentidos:</a:t>
            </a:r>
            <a:endParaRPr sz="900">
              <a:latin typeface="Arial"/>
              <a:cs typeface="Arial"/>
            </a:endParaRPr>
          </a:p>
          <a:p>
            <a:pPr algn="just" marL="282575" marR="5715" indent="-108585">
              <a:lnSpc>
                <a:spcPct val="101800"/>
              </a:lnSpc>
              <a:spcBef>
                <a:spcPts val="425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parte,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enseñando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trabajador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ser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em-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pático con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demás 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y,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este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modo,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encontrar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puntos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común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(esto se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consigue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través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desarrollo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inteligencia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emocional).</a:t>
            </a:r>
            <a:endParaRPr sz="900">
              <a:latin typeface="Arial"/>
              <a:cs typeface="Arial"/>
            </a:endParaRPr>
          </a:p>
          <a:p>
            <a:pPr algn="just" marL="282575" marR="5080" indent="-108585">
              <a:lnSpc>
                <a:spcPct val="101800"/>
              </a:lnSpc>
              <a:spcBef>
                <a:spcPts val="425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otra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parte, minimizando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posibles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comporta-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mientos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asociales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(aplicando programas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modi-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ficación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conducta).</a:t>
            </a:r>
            <a:endParaRPr sz="900">
              <a:latin typeface="Arial"/>
              <a:cs typeface="Arial"/>
            </a:endParaRPr>
          </a:p>
          <a:p>
            <a:pPr algn="just" marL="174625" marR="5080" indent="-162560">
              <a:lnSpc>
                <a:spcPct val="101800"/>
              </a:lnSpc>
              <a:spcBef>
                <a:spcPts val="710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9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Quien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mejor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desarrolla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puesto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trabajo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aquel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más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competente,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decir,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quien posee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capacidad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efectiva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llevar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cabo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tareas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forma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eficiente.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tanto,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aquí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debe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aplicar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competencias.</a:t>
            </a:r>
            <a:endParaRPr sz="900">
              <a:latin typeface="Arial"/>
              <a:cs typeface="Arial"/>
            </a:endParaRPr>
          </a:p>
          <a:p>
            <a:pPr algn="just" marL="174625" marR="5080" indent="-162560">
              <a:lnSpc>
                <a:spcPct val="101800"/>
              </a:lnSpc>
              <a:spcBef>
                <a:spcPts val="710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todos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datos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primer paso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crear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conocimiento corporativo,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 que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este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objetivo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sería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necesario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aplicar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políticas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conocimiento.</a:t>
            </a:r>
            <a:endParaRPr sz="900">
              <a:latin typeface="Arial"/>
              <a:cs typeface="Arial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575999" y="3987190"/>
            <a:ext cx="6408420" cy="0"/>
          </a:xfrm>
          <a:custGeom>
            <a:avLst/>
            <a:gdLst/>
            <a:ahLst/>
            <a:cxnLst/>
            <a:rect l="l" t="t" r="r" b="b"/>
            <a:pathLst>
              <a:path w="6408420" h="0">
                <a:moveTo>
                  <a:pt x="0" y="0"/>
                </a:moveTo>
                <a:lnTo>
                  <a:pt x="6407975" y="0"/>
                </a:lnTo>
              </a:path>
            </a:pathLst>
          </a:custGeom>
          <a:ln w="6350">
            <a:solidFill>
              <a:srgbClr val="A898C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3" name="object 33"/>
          <p:cNvSpPr/>
          <p:nvPr/>
        </p:nvSpPr>
        <p:spPr>
          <a:xfrm>
            <a:off x="575999" y="7466843"/>
            <a:ext cx="6408420" cy="0"/>
          </a:xfrm>
          <a:custGeom>
            <a:avLst/>
            <a:gdLst/>
            <a:ahLst/>
            <a:cxnLst/>
            <a:rect l="l" t="t" r="r" b="b"/>
            <a:pathLst>
              <a:path w="6408420" h="0">
                <a:moveTo>
                  <a:pt x="0" y="0"/>
                </a:moveTo>
                <a:lnTo>
                  <a:pt x="6407975" y="0"/>
                </a:lnTo>
              </a:path>
            </a:pathLst>
          </a:custGeom>
          <a:ln w="6350">
            <a:solidFill>
              <a:srgbClr val="A898C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4" name="object 34"/>
          <p:cNvSpPr txBox="1"/>
          <p:nvPr/>
        </p:nvSpPr>
        <p:spPr>
          <a:xfrm>
            <a:off x="690397" y="1711435"/>
            <a:ext cx="2867660" cy="124841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 Woody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S.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L.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hace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oferta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pública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puesto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trabajo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ayudante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carpintería.</a:t>
            </a:r>
            <a:endParaRPr sz="900">
              <a:latin typeface="Arial"/>
              <a:cs typeface="Arial"/>
            </a:endParaRPr>
          </a:p>
          <a:p>
            <a:pPr algn="just" marL="12700" marR="5080">
              <a:lnSpc>
                <a:spcPct val="101800"/>
              </a:lnSpc>
              <a:spcBef>
                <a:spcPts val="425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entre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candidatos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presentados, selecciona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uno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ellos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no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tiene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experiencia laboral,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lo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debe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afiliarlo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y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darle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alta.</a:t>
            </a:r>
            <a:endParaRPr sz="900">
              <a:latin typeface="Arial"/>
              <a:cs typeface="Arial"/>
            </a:endParaRPr>
          </a:p>
          <a:p>
            <a:pPr algn="just" marL="12700" marR="5080">
              <a:lnSpc>
                <a:spcPct val="101800"/>
              </a:lnSpc>
              <a:spcBef>
                <a:spcPts val="425"/>
              </a:spcBef>
            </a:pP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Señala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funciones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tareas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implicadas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el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caso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e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indica los trámites que debe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efectuar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 ante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organismos oficiales.</a:t>
            </a:r>
            <a:endParaRPr sz="90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690397" y="4505156"/>
            <a:ext cx="2867660" cy="2091055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Amejor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S.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A.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pretende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aumentar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su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produc-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tividad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constituir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una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ventaja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competitiva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partir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la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gestión de los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recursos humanos.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ello,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plantea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los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siguientes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objetivos:</a:t>
            </a:r>
            <a:endParaRPr sz="900">
              <a:latin typeface="Arial"/>
              <a:cs typeface="Arial"/>
            </a:endParaRPr>
          </a:p>
          <a:p>
            <a:pPr algn="just" marL="174625" marR="5080" indent="-162560">
              <a:lnSpc>
                <a:spcPct val="101800"/>
              </a:lnSpc>
              <a:spcBef>
                <a:spcPts val="425"/>
              </a:spcBef>
            </a:pP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Mejora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relaciones personales entre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traba-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jadores.</a:t>
            </a:r>
            <a:endParaRPr sz="900">
              <a:latin typeface="Arial"/>
              <a:cs typeface="Arial"/>
            </a:endParaRPr>
          </a:p>
          <a:p>
            <a:pPr algn="just" marL="174625" marR="5080" indent="-162560">
              <a:lnSpc>
                <a:spcPct val="101800"/>
              </a:lnSpc>
              <a:spcBef>
                <a:spcPts val="425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Reasignación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puestos de trabajo de forma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los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realicen aquellas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personas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mejor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prepa-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radas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están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cada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uno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ellos.</a:t>
            </a:r>
            <a:endParaRPr sz="900">
              <a:latin typeface="Arial"/>
              <a:cs typeface="Arial"/>
            </a:endParaRPr>
          </a:p>
          <a:p>
            <a:pPr algn="just" marL="174625" marR="5080" indent="-162560">
              <a:lnSpc>
                <a:spcPct val="101800"/>
              </a:lnSpc>
              <a:spcBef>
                <a:spcPts val="425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Creación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sistema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informático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organice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todos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datos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900">
              <a:latin typeface="Arial"/>
              <a:cs typeface="Arial"/>
            </a:endParaRPr>
          </a:p>
          <a:p>
            <a:pPr algn="just" marL="12700" marR="5080">
              <a:lnSpc>
                <a:spcPct val="101800"/>
              </a:lnSpc>
              <a:spcBef>
                <a:spcPts val="710"/>
              </a:spcBef>
            </a:pP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Razona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cuál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política de gestión de capital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más adecuada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lograr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cada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uno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objetivos.</a:t>
            </a:r>
            <a:endParaRPr sz="900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690393" y="9064259"/>
            <a:ext cx="2867660" cy="775335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38430" marR="5080" indent="-126364">
              <a:lnSpc>
                <a:spcPct val="101800"/>
              </a:lnSpc>
              <a:spcBef>
                <a:spcPts val="80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 b="1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900" b="1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competencias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afecta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organiza-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ción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las tareas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relativas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planificación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(diseño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puestos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trabajo)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y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valoración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puestos.</a:t>
            </a:r>
            <a:endParaRPr sz="900">
              <a:latin typeface="Arial"/>
              <a:cs typeface="Arial"/>
            </a:endParaRPr>
          </a:p>
          <a:p>
            <a:pPr algn="just" marL="138430" marR="5080" indent="-126364">
              <a:lnSpc>
                <a:spcPct val="101800"/>
              </a:lnSpc>
              <a:spcBef>
                <a:spcPts val="425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 b="1">
                <a:solidFill>
                  <a:srgbClr val="231F20"/>
                </a:solidFill>
                <a:latin typeface="Arial"/>
                <a:cs typeface="Arial"/>
              </a:rPr>
              <a:t>inteligencia </a:t>
            </a:r>
            <a:r>
              <a:rPr dirty="0" sz="900" b="1">
                <a:solidFill>
                  <a:srgbClr val="231F20"/>
                </a:solidFill>
                <a:latin typeface="Arial"/>
                <a:cs typeface="Arial"/>
              </a:rPr>
              <a:t>emocional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afecta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2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tareas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relativas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motivación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formación.</a:t>
            </a:r>
            <a:endParaRPr sz="90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703097" y="8796921"/>
            <a:ext cx="782955" cy="160655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vert="horz">
            <a:spAutoFit/>
          </a:bodyPr>
          <a:lstStyle/>
          <a:p>
            <a:pPr marL="44450">
              <a:lnSpc>
                <a:spcPts val="1245"/>
              </a:lnSpc>
            </a:pP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SOLUCIÓN</a:t>
            </a:r>
            <a:endParaRPr sz="1100">
              <a:latin typeface="Arial"/>
              <a:cs typeface="Arial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3887978" y="7917840"/>
            <a:ext cx="3096260" cy="2018664"/>
          </a:xfrm>
          <a:prstGeom prst="rect">
            <a:avLst/>
          </a:prstGeom>
          <a:solidFill>
            <a:srgbClr val="E0DBED"/>
          </a:solidFill>
        </p:spPr>
        <p:txBody>
          <a:bodyPr wrap="square" lIns="0" tIns="93345" rIns="0" bIns="0" rtlCol="0" vert="horz">
            <a:spAutoFit/>
          </a:bodyPr>
          <a:lstStyle/>
          <a:p>
            <a:pPr algn="just" marL="252729" marR="118745" indent="-126364">
              <a:lnSpc>
                <a:spcPct val="101800"/>
              </a:lnSpc>
              <a:spcBef>
                <a:spcPts val="735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 b="1">
                <a:solidFill>
                  <a:srgbClr val="231F20"/>
                </a:solidFill>
                <a:latin typeface="Arial"/>
                <a:cs typeface="Arial"/>
              </a:rPr>
              <a:t>gestión del </a:t>
            </a:r>
            <a:r>
              <a:rPr dirty="0" sz="900" b="1">
                <a:solidFill>
                  <a:srgbClr val="231F20"/>
                </a:solidFill>
                <a:latin typeface="Arial"/>
                <a:cs typeface="Arial"/>
              </a:rPr>
              <a:t>conocimiento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afecta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organiza-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ción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las tareas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relativas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motivación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formación,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tareas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relativas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administración.</a:t>
            </a:r>
            <a:endParaRPr sz="900">
              <a:latin typeface="Arial"/>
              <a:cs typeface="Arial"/>
            </a:endParaRPr>
          </a:p>
          <a:p>
            <a:pPr algn="just" marL="252729" marR="118745" indent="-126364">
              <a:lnSpc>
                <a:spcPct val="101800"/>
              </a:lnSpc>
              <a:spcBef>
                <a:spcPts val="425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 b="1">
                <a:solidFill>
                  <a:srgbClr val="231F20"/>
                </a:solidFill>
                <a:latin typeface="Arial"/>
                <a:cs typeface="Arial"/>
              </a:rPr>
              <a:t>modificación 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 b="1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b="1">
                <a:solidFill>
                  <a:srgbClr val="231F20"/>
                </a:solidFill>
                <a:latin typeface="Arial"/>
                <a:cs typeface="Arial"/>
              </a:rPr>
              <a:t>conductas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está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directamen-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relacionada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función 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organización 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desarrolla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tareas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de motivación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formación.</a:t>
            </a:r>
            <a:endParaRPr sz="900">
              <a:latin typeface="Arial"/>
              <a:cs typeface="Arial"/>
            </a:endParaRPr>
          </a:p>
          <a:p>
            <a:pPr algn="just" marL="127000" marR="118110">
              <a:lnSpc>
                <a:spcPct val="101800"/>
              </a:lnSpc>
              <a:spcBef>
                <a:spcPts val="710"/>
              </a:spcBef>
            </a:pP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otra parte,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preciso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hacer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notar que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todas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po-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líticas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afectan 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ven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afectadas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tareas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se-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lección de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personal,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ya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preciso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seleccionar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personas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competentes,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capacidad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relacionarse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forma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eficaz,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dispuestas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aprender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compartir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su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saber,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positivas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su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actitud.</a:t>
            </a:r>
            <a:endParaRPr sz="900">
              <a:latin typeface="Arial"/>
              <a:cs typeface="Arial"/>
            </a:endParaRPr>
          </a:p>
        </p:txBody>
      </p:sp>
      <p:sp>
        <p:nvSpPr>
          <p:cNvPr id="39" name="object 39"/>
          <p:cNvSpPr/>
          <p:nvPr/>
        </p:nvSpPr>
        <p:spPr>
          <a:xfrm>
            <a:off x="575999" y="9975178"/>
            <a:ext cx="6408420" cy="0"/>
          </a:xfrm>
          <a:custGeom>
            <a:avLst/>
            <a:gdLst/>
            <a:ahLst/>
            <a:cxnLst/>
            <a:rect l="l" t="t" r="r" b="b"/>
            <a:pathLst>
              <a:path w="6408420" h="0">
                <a:moveTo>
                  <a:pt x="0" y="0"/>
                </a:moveTo>
                <a:lnTo>
                  <a:pt x="6407975" y="0"/>
                </a:lnTo>
              </a:path>
            </a:pathLst>
          </a:custGeom>
          <a:ln w="6350">
            <a:solidFill>
              <a:srgbClr val="A898C9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0" name="object 40"/>
          <p:cNvSpPr txBox="1"/>
          <p:nvPr/>
        </p:nvSpPr>
        <p:spPr>
          <a:xfrm>
            <a:off x="690397" y="7999460"/>
            <a:ext cx="2870200" cy="5816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Carmen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Pato,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jefa</a:t>
            </a:r>
            <a:r>
              <a:rPr dirty="0" sz="900" spc="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recursos humanos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Knowmo-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re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S.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L.,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quiere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aplicar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políticas de gestión del capital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humano.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¿Qué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funciones 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su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departamento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verán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afectadas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estas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políticas?</a:t>
            </a:r>
            <a:endParaRPr sz="9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560309" cy="10692130"/>
          </a:xfrm>
          <a:custGeom>
            <a:avLst/>
            <a:gdLst/>
            <a:ahLst/>
            <a:cxnLst/>
            <a:rect l="l" t="t" r="r" b="b"/>
            <a:pathLst>
              <a:path w="7560309" h="10692130">
                <a:moveTo>
                  <a:pt x="7560005" y="0"/>
                </a:moveTo>
                <a:lnTo>
                  <a:pt x="0" y="0"/>
                </a:lnTo>
                <a:lnTo>
                  <a:pt x="0" y="10692003"/>
                </a:lnTo>
                <a:lnTo>
                  <a:pt x="7560005" y="10692003"/>
                </a:lnTo>
                <a:lnTo>
                  <a:pt x="7560005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3295" y="612156"/>
            <a:ext cx="6433820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420485" algn="l"/>
              </a:tabLst>
            </a:pPr>
            <a:r>
              <a:rPr dirty="0" u="dash" sz="2800" spc="200">
                <a:uFill>
                  <a:solidFill>
                    <a:srgbClr val="231F20"/>
                  </a:solidFill>
                </a:uFill>
              </a:rPr>
              <a:t>SUPUESTOS</a:t>
            </a:r>
            <a:r>
              <a:rPr dirty="0" u="dash" sz="2800" spc="20">
                <a:uFill>
                  <a:solidFill>
                    <a:srgbClr val="231F20"/>
                  </a:solidFill>
                </a:uFill>
              </a:rPr>
              <a:t> </a:t>
            </a:r>
            <a:r>
              <a:rPr dirty="0" u="dash" sz="2800" spc="30">
                <a:uFill>
                  <a:solidFill>
                    <a:srgbClr val="231F20"/>
                  </a:solidFill>
                </a:uFill>
              </a:rPr>
              <a:t>PRÁCTICOS</a:t>
            </a:r>
            <a:r>
              <a:rPr dirty="0" u="dash" sz="2800" spc="90">
                <a:uFill>
                  <a:solidFill>
                    <a:srgbClr val="231F20"/>
                  </a:solidFill>
                </a:uFill>
              </a:rPr>
              <a:t> </a:t>
            </a:r>
            <a:r>
              <a:rPr dirty="0" u="dash" sz="2000" spc="-25" b="0">
                <a:uFill>
                  <a:solidFill>
                    <a:srgbClr val="231F20"/>
                  </a:solidFill>
                </a:uFill>
                <a:latin typeface="Calibri"/>
                <a:cs typeface="Calibri"/>
              </a:rPr>
              <a:t>PARA</a:t>
            </a:r>
            <a:r>
              <a:rPr dirty="0" u="dash" sz="2000" spc="60" b="0">
                <a:uFill>
                  <a:solidFill>
                    <a:srgbClr val="231F20"/>
                  </a:solidFill>
                </a:uFill>
                <a:latin typeface="Calibri"/>
                <a:cs typeface="Calibri"/>
              </a:rPr>
              <a:t> </a:t>
            </a:r>
            <a:r>
              <a:rPr dirty="0" u="dash" sz="2000" spc="-20" b="0">
                <a:uFill>
                  <a:solidFill>
                    <a:srgbClr val="231F20"/>
                  </a:solidFill>
                </a:uFill>
                <a:latin typeface="Calibri"/>
                <a:cs typeface="Calibri"/>
              </a:rPr>
              <a:t>RESOLVER	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780001" y="1378798"/>
            <a:ext cx="0" cy="8593455"/>
          </a:xfrm>
          <a:custGeom>
            <a:avLst/>
            <a:gdLst/>
            <a:ahLst/>
            <a:cxnLst/>
            <a:rect l="l" t="t" r="r" b="b"/>
            <a:pathLst>
              <a:path w="0" h="8593455">
                <a:moveTo>
                  <a:pt x="0" y="8593201"/>
                </a:moveTo>
                <a:lnTo>
                  <a:pt x="0" y="0"/>
                </a:lnTo>
              </a:path>
            </a:pathLst>
          </a:custGeom>
          <a:ln w="6350">
            <a:solidFill>
              <a:srgbClr val="826CB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7178300" y="5565344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123442" y="5197602"/>
            <a:ext cx="291465" cy="278130"/>
          </a:xfrm>
          <a:custGeom>
            <a:avLst/>
            <a:gdLst/>
            <a:ahLst/>
            <a:cxnLst/>
            <a:rect l="l" t="t" r="r" b="b"/>
            <a:pathLst>
              <a:path w="291465" h="278129">
                <a:moveTo>
                  <a:pt x="291185" y="0"/>
                </a:moveTo>
                <a:lnTo>
                  <a:pt x="0" y="0"/>
                </a:lnTo>
                <a:lnTo>
                  <a:pt x="0" y="277647"/>
                </a:lnTo>
                <a:lnTo>
                  <a:pt x="291185" y="277647"/>
                </a:lnTo>
                <a:lnTo>
                  <a:pt x="291185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7174420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575995" y="514007"/>
            <a:ext cx="6408420" cy="69215"/>
          </a:xfrm>
          <a:custGeom>
            <a:avLst/>
            <a:gdLst/>
            <a:ahLst/>
            <a:cxnLst/>
            <a:rect l="l" t="t" r="r" b="b"/>
            <a:pathLst>
              <a:path w="6408420" h="69215">
                <a:moveTo>
                  <a:pt x="6408013" y="0"/>
                </a:moveTo>
                <a:lnTo>
                  <a:pt x="0" y="0"/>
                </a:lnTo>
                <a:lnTo>
                  <a:pt x="0" y="68821"/>
                </a:lnTo>
                <a:lnTo>
                  <a:pt x="6408013" y="68821"/>
                </a:lnTo>
                <a:lnTo>
                  <a:pt x="6408013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9" name="object 9"/>
          <p:cNvGrpSpPr/>
          <p:nvPr/>
        </p:nvGrpSpPr>
        <p:grpSpPr>
          <a:xfrm>
            <a:off x="575995" y="1735354"/>
            <a:ext cx="3019425" cy="6350"/>
            <a:chOff x="575995" y="1735354"/>
            <a:chExt cx="3019425" cy="6350"/>
          </a:xfrm>
        </p:grpSpPr>
        <p:sp>
          <p:nvSpPr>
            <p:cNvPr id="10" name="object 10"/>
            <p:cNvSpPr/>
            <p:nvPr/>
          </p:nvSpPr>
          <p:spPr>
            <a:xfrm>
              <a:off x="575995" y="1738529"/>
              <a:ext cx="200025" cy="0"/>
            </a:xfrm>
            <a:custGeom>
              <a:avLst/>
              <a:gdLst/>
              <a:ahLst/>
              <a:cxnLst/>
              <a:rect l="l" t="t" r="r" b="b"/>
              <a:pathLst>
                <a:path w="200025" h="0">
                  <a:moveTo>
                    <a:pt x="0" y="0"/>
                  </a:moveTo>
                  <a:lnTo>
                    <a:pt x="199593" y="0"/>
                  </a:lnTo>
                </a:path>
              </a:pathLst>
            </a:custGeom>
            <a:ln w="6350">
              <a:solidFill>
                <a:srgbClr val="6D50A1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775588" y="1738529"/>
              <a:ext cx="2819400" cy="0"/>
            </a:xfrm>
            <a:custGeom>
              <a:avLst/>
              <a:gdLst/>
              <a:ahLst/>
              <a:cxnLst/>
              <a:rect l="l" t="t" r="r" b="b"/>
              <a:pathLst>
                <a:path w="2819400" h="0">
                  <a:moveTo>
                    <a:pt x="0" y="0"/>
                  </a:moveTo>
                  <a:lnTo>
                    <a:pt x="2819285" y="0"/>
                  </a:lnTo>
                </a:path>
              </a:pathLst>
            </a:custGeom>
            <a:ln w="6350">
              <a:solidFill>
                <a:srgbClr val="6D50A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 txBox="1"/>
          <p:nvPr/>
        </p:nvSpPr>
        <p:spPr>
          <a:xfrm>
            <a:off x="575995" y="1378801"/>
            <a:ext cx="200025" cy="320040"/>
          </a:xfrm>
          <a:prstGeom prst="rect">
            <a:avLst/>
          </a:prstGeom>
          <a:solidFill>
            <a:srgbClr val="231F20"/>
          </a:solidFill>
        </p:spPr>
        <p:txBody>
          <a:bodyPr wrap="square" lIns="0" tIns="15240" rIns="0" bIns="0" rtlCol="0" vert="horz">
            <a:spAutoFit/>
          </a:bodyPr>
          <a:lstStyle/>
          <a:p>
            <a:pPr marL="27305">
              <a:lnSpc>
                <a:spcPct val="100000"/>
              </a:lnSpc>
              <a:spcBef>
                <a:spcPts val="120"/>
              </a:spcBef>
            </a:pP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1.</a:t>
            </a:r>
            <a:endParaRPr sz="1100">
              <a:latin typeface="Century Gothic"/>
              <a:cs typeface="Century Gothic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75588" y="1378801"/>
            <a:ext cx="2819400" cy="320040"/>
          </a:xfrm>
          <a:prstGeom prst="rect">
            <a:avLst/>
          </a:prstGeom>
          <a:solidFill>
            <a:srgbClr val="E0DBED"/>
          </a:solidFill>
        </p:spPr>
        <p:txBody>
          <a:bodyPr wrap="square" lIns="0" tIns="15240" rIns="0" bIns="0" rtlCol="0" vert="horz">
            <a:spAutoFit/>
          </a:bodyPr>
          <a:lstStyle/>
          <a:p>
            <a:pPr marL="75565">
              <a:lnSpc>
                <a:spcPts val="1210"/>
              </a:lnSpc>
              <a:spcBef>
                <a:spcPts val="120"/>
              </a:spcBef>
            </a:pPr>
            <a:r>
              <a:rPr dirty="0" baseline="10101" sz="1650" spc="97" b="1">
                <a:solidFill>
                  <a:srgbClr val="FFFFFF"/>
                </a:solidFill>
                <a:latin typeface="Century Gothic"/>
                <a:cs typeface="Century Gothic"/>
              </a:rPr>
              <a:t>¿</a:t>
            </a:r>
            <a:r>
              <a:rPr dirty="0" sz="1100" spc="65" b="1">
                <a:solidFill>
                  <a:srgbClr val="FFFFFF"/>
                </a:solidFill>
                <a:latin typeface="Century Gothic"/>
                <a:cs typeface="Century Gothic"/>
              </a:rPr>
              <a:t>QUÉ</a:t>
            </a:r>
            <a:r>
              <a:rPr dirty="0" sz="1100" spc="5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65" b="1">
                <a:solidFill>
                  <a:srgbClr val="FFFFFF"/>
                </a:solidFill>
                <a:latin typeface="Century Gothic"/>
                <a:cs typeface="Century Gothic"/>
              </a:rPr>
              <a:t>ES</a:t>
            </a:r>
            <a:r>
              <a:rPr dirty="0" sz="1100" spc="5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45" b="1">
                <a:solidFill>
                  <a:srgbClr val="FFFFFF"/>
                </a:solidFill>
                <a:latin typeface="Century Gothic"/>
                <a:cs typeface="Century Gothic"/>
              </a:rPr>
              <a:t>EL</a:t>
            </a:r>
            <a:r>
              <a:rPr dirty="0" sz="1100" spc="5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55" b="1">
                <a:solidFill>
                  <a:srgbClr val="FFFFFF"/>
                </a:solidFill>
                <a:latin typeface="Century Gothic"/>
                <a:cs typeface="Century Gothic"/>
              </a:rPr>
              <a:t>ÁREA</a:t>
            </a:r>
            <a:endParaRPr sz="1100">
              <a:latin typeface="Century Gothic"/>
              <a:cs typeface="Century Gothic"/>
            </a:endParaRPr>
          </a:p>
          <a:p>
            <a:pPr marL="75565">
              <a:lnSpc>
                <a:spcPts val="1190"/>
              </a:lnSpc>
            </a:pPr>
            <a:r>
              <a:rPr dirty="0" sz="1100" spc="45" b="1">
                <a:solidFill>
                  <a:srgbClr val="FFFFFF"/>
                </a:solidFill>
                <a:latin typeface="Century Gothic"/>
                <a:cs typeface="Century Gothic"/>
              </a:rPr>
              <a:t>DE</a:t>
            </a:r>
            <a:r>
              <a:rPr dirty="0" sz="1100" spc="4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65" b="1">
                <a:solidFill>
                  <a:srgbClr val="FFFFFF"/>
                </a:solidFill>
                <a:latin typeface="Century Gothic"/>
                <a:cs typeface="Century Gothic"/>
              </a:rPr>
              <a:t>RECURSOS</a:t>
            </a:r>
            <a:r>
              <a:rPr dirty="0" sz="1100" spc="4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95" b="1">
                <a:solidFill>
                  <a:srgbClr val="FFFFFF"/>
                </a:solidFill>
                <a:latin typeface="Century Gothic"/>
                <a:cs typeface="Century Gothic"/>
              </a:rPr>
              <a:t>HUMANOS?</a:t>
            </a:r>
            <a:endParaRPr sz="1100">
              <a:latin typeface="Century Gothic"/>
              <a:cs typeface="Century Gothic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75995" y="1823711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30.</a:t>
            </a:r>
            <a:endParaRPr sz="9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75881" y="3152677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31.</a:t>
            </a:r>
            <a:endParaRPr sz="9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75767" y="4430551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32.</a:t>
            </a:r>
            <a:endParaRPr sz="9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75652" y="6596079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33.</a:t>
            </a:r>
            <a:endParaRPr sz="9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75538" y="8217996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34.</a:t>
            </a:r>
            <a:endParaRPr sz="9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832815" y="4412365"/>
            <a:ext cx="2776855" cy="4648835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Daniela</a:t>
            </a:r>
            <a:r>
              <a:rPr dirty="0" sz="900" spc="2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Carmona,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jefa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recursos humanos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empresa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Truplus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S.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A.,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emite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siguiente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información:</a:t>
            </a:r>
            <a:endParaRPr sz="900">
              <a:latin typeface="Arial"/>
              <a:cs typeface="Arial"/>
            </a:endParaRPr>
          </a:p>
          <a:p>
            <a:pPr algn="just" marL="174625" marR="6350" indent="-162560">
              <a:lnSpc>
                <a:spcPct val="101800"/>
              </a:lnSpc>
              <a:spcBef>
                <a:spcPts val="400"/>
              </a:spcBef>
            </a:pP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Informe de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pagos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dirigido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Departamento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Contabilidad.</a:t>
            </a:r>
            <a:endParaRPr sz="900">
              <a:latin typeface="Arial"/>
              <a:cs typeface="Arial"/>
            </a:endParaRPr>
          </a:p>
          <a:p>
            <a:pPr algn="just" marL="174625" marR="5080" indent="-162560">
              <a:lnSpc>
                <a:spcPct val="101800"/>
              </a:lnSpc>
              <a:spcBef>
                <a:spcPts val="405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Comunicación 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apertura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expediente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discipli-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nario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trabajador.</a:t>
            </a:r>
            <a:endParaRPr sz="900">
              <a:latin typeface="Arial"/>
              <a:cs typeface="Arial"/>
            </a:endParaRPr>
          </a:p>
          <a:p>
            <a:pPr algn="just" marL="174625" marR="5080" indent="-162560">
              <a:lnSpc>
                <a:spcPct val="101800"/>
              </a:lnSpc>
              <a:spcBef>
                <a:spcPts val="400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Programa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actividades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infantiles,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hijos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del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personal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las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fiestas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Na-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vidad.</a:t>
            </a:r>
            <a:endParaRPr sz="900">
              <a:latin typeface="Arial"/>
              <a:cs typeface="Arial"/>
            </a:endParaRPr>
          </a:p>
          <a:p>
            <a:pPr algn="just" marL="12700" marR="5080">
              <a:lnSpc>
                <a:spcPct val="101800"/>
              </a:lnSpc>
              <a:spcBef>
                <a:spcPts val="690"/>
              </a:spcBef>
            </a:pP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cada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comunicaciones,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señala el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tipo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comunicación,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documento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apropiado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trans-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mitir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información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tarea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área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hu-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manos.</a:t>
            </a:r>
            <a:endParaRPr sz="900">
              <a:latin typeface="Arial"/>
              <a:cs typeface="Arial"/>
            </a:endParaRPr>
          </a:p>
          <a:p>
            <a:pPr algn="just" marL="12700" marR="5080">
              <a:lnSpc>
                <a:spcPct val="101800"/>
              </a:lnSpc>
              <a:spcBef>
                <a:spcPts val="860"/>
              </a:spcBef>
            </a:pP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Clasifica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siguientes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tareas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Departamento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según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función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corres-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ponden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propón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situación concreta 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ejemplo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cada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ellas:</a:t>
            </a:r>
            <a:endParaRPr sz="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900" spc="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Tramitación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seguros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sociales.</a:t>
            </a:r>
            <a:endParaRPr sz="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25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900" spc="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Selección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personal.</a:t>
            </a:r>
            <a:endParaRPr sz="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900" spc="3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Programa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acogida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nuevos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trabajadores.</a:t>
            </a:r>
            <a:endParaRPr sz="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25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d)</a:t>
            </a:r>
            <a:r>
              <a:rPr dirty="0" sz="900" spc="2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Resolución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conflictos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laborales.</a:t>
            </a:r>
            <a:endParaRPr sz="9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e)</a:t>
            </a:r>
            <a:r>
              <a:rPr dirty="0" sz="900" spc="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Confección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nóminas.</a:t>
            </a:r>
            <a:endParaRPr sz="900">
              <a:latin typeface="Arial"/>
              <a:cs typeface="Arial"/>
            </a:endParaRPr>
          </a:p>
          <a:p>
            <a:pPr algn="just" marL="12700" marR="5080">
              <a:lnSpc>
                <a:spcPct val="101800"/>
              </a:lnSpc>
              <a:spcBef>
                <a:spcPts val="860"/>
              </a:spcBef>
            </a:pP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Durante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Feria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Abril,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sevillana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Morga-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na S. A.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modifica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horario 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empresa,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lo que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afecta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horario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todos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trabajadores.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si-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guientes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documentos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justifica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cuál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el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más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apropia-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do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comunicarlo: 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a)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circular interna;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b)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nota infor-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mativa;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memorándum.</a:t>
            </a:r>
            <a:endParaRPr sz="9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75538" y="9165428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35.</a:t>
            </a:r>
            <a:endParaRPr sz="9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832815" y="9147242"/>
            <a:ext cx="2776220" cy="8610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 tiene relaciones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permanentes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Se-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guridad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Social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través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área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humanos.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Entra en 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página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web 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www.seg­social.es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, clica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enlace </a:t>
            </a:r>
            <a:r>
              <a:rPr dirty="0" sz="900" i="1">
                <a:solidFill>
                  <a:srgbClr val="231F20"/>
                </a:solidFill>
                <a:latin typeface="Arial"/>
                <a:cs typeface="Arial"/>
              </a:rPr>
              <a:t>Afiliación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señala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documentos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preciso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presentar para afiliar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 trabajador. 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¿Y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darle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alta?</a:t>
            </a:r>
            <a:endParaRPr sz="900">
              <a:latin typeface="Arial"/>
              <a:cs typeface="Arial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575995" y="1823910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40" h="144144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 txBox="1"/>
          <p:nvPr/>
        </p:nvSpPr>
        <p:spPr>
          <a:xfrm>
            <a:off x="617989" y="1814252"/>
            <a:ext cx="2992120" cy="2512060"/>
          </a:xfrm>
          <a:prstGeom prst="rect">
            <a:avLst/>
          </a:prstGeom>
        </p:spPr>
        <p:txBody>
          <a:bodyPr wrap="square" lIns="0" tIns="3175" rIns="0" bIns="0" rtlCol="0" vert="horz">
            <a:spAutoFit/>
          </a:bodyPr>
          <a:lstStyle/>
          <a:p>
            <a:pPr algn="just" marL="227965" marR="5715" indent="-215900">
              <a:lnSpc>
                <a:spcPct val="97700"/>
              </a:lnSpc>
              <a:spcBef>
                <a:spcPts val="25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baseline="3086" sz="135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baseline="3086" sz="1350" spc="-7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baseline="3086" sz="1350">
                <a:solidFill>
                  <a:srgbClr val="231F20"/>
                </a:solidFill>
                <a:latin typeface="Arial"/>
                <a:cs typeface="Arial"/>
              </a:rPr>
              <a:t>Sertho </a:t>
            </a:r>
            <a:r>
              <a:rPr dirty="0" baseline="3086" sz="1350" spc="-15">
                <a:solidFill>
                  <a:srgbClr val="231F20"/>
                </a:solidFill>
                <a:latin typeface="Arial"/>
                <a:cs typeface="Arial"/>
              </a:rPr>
              <a:t>S. A., </a:t>
            </a:r>
            <a:r>
              <a:rPr dirty="0" baseline="3086" sz="1350" spc="15">
                <a:solidFill>
                  <a:srgbClr val="231F20"/>
                </a:solidFill>
                <a:latin typeface="Arial"/>
                <a:cs typeface="Arial"/>
              </a:rPr>
              <a:t>dedicada </a:t>
            </a:r>
            <a:r>
              <a:rPr dirty="0" baseline="3086" sz="1350" spc="-3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baseline="3086" sz="135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baseline="3086" sz="1350">
                <a:solidFill>
                  <a:srgbClr val="231F20"/>
                </a:solidFill>
                <a:latin typeface="Arial"/>
                <a:cs typeface="Arial"/>
              </a:rPr>
              <a:t>comercializa- </a:t>
            </a:r>
            <a:r>
              <a:rPr dirty="0" baseline="3086" sz="1350" spc="7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prestación 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servicios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hostelería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turismo,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crea</a:t>
            </a:r>
            <a:r>
              <a:rPr dirty="0" sz="900" spc="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900" spc="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nuevo</a:t>
            </a:r>
            <a:r>
              <a:rPr dirty="0" sz="900" spc="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Departamento</a:t>
            </a:r>
            <a:r>
              <a:rPr dirty="0" sz="900" spc="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900" spc="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Humanos.</a:t>
            </a:r>
            <a:endParaRPr sz="900">
              <a:latin typeface="Arial"/>
              <a:cs typeface="Arial"/>
            </a:endParaRPr>
          </a:p>
          <a:p>
            <a:pPr algn="just" marL="389890" marR="5080" indent="-162560">
              <a:lnSpc>
                <a:spcPct val="101800"/>
              </a:lnSpc>
              <a:spcBef>
                <a:spcPts val="405"/>
              </a:spcBef>
            </a:pP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¿Cuáles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son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funciones de gestión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evalua-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ción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control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personal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éste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debe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llevar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cabo?</a:t>
            </a:r>
            <a:endParaRPr sz="900">
              <a:latin typeface="Arial"/>
              <a:cs typeface="Arial"/>
            </a:endParaRPr>
          </a:p>
          <a:p>
            <a:pPr algn="just" marL="389890" marR="5715" indent="-162560">
              <a:lnSpc>
                <a:spcPct val="101800"/>
              </a:lnSpc>
              <a:spcBef>
                <a:spcPts val="400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Indica,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además,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tareas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administrativas precisas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cada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ellas.</a:t>
            </a:r>
            <a:endParaRPr sz="900">
              <a:latin typeface="Arial"/>
              <a:cs typeface="Arial"/>
            </a:endParaRPr>
          </a:p>
          <a:p>
            <a:pPr algn="just" marL="227329" marR="5080">
              <a:lnSpc>
                <a:spcPct val="101800"/>
              </a:lnSpc>
              <a:spcBef>
                <a:spcPts val="865"/>
              </a:spcBef>
            </a:pP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Ontravel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S.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L. comercializa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viajes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está organizada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según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siguientes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departamentos: Administración,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Contabilidad,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Comercialización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(con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secciones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viajes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paquetes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turísticos)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(con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secciones de gestión del capital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 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administración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personal).</a:t>
            </a:r>
            <a:endParaRPr sz="900">
              <a:latin typeface="Arial"/>
              <a:cs typeface="Arial"/>
            </a:endParaRPr>
          </a:p>
          <a:p>
            <a:pPr algn="just" marL="389255" marR="5715" indent="-162560">
              <a:lnSpc>
                <a:spcPct val="101800"/>
              </a:lnSpc>
              <a:spcBef>
                <a:spcPts val="400"/>
              </a:spcBef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—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Dibuja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organigrama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correspondiente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Ontra-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vel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S.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L.</a:t>
            </a:r>
            <a:endParaRPr sz="900">
              <a:latin typeface="Arial"/>
              <a:cs typeface="Arial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75995" y="3153080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40" h="144145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 txBox="1"/>
          <p:nvPr/>
        </p:nvSpPr>
        <p:spPr>
          <a:xfrm>
            <a:off x="617989" y="3130725"/>
            <a:ext cx="96520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1000">
              <a:latin typeface="Arial"/>
              <a:cs typeface="Arial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575995" y="4431131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40" h="144145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 txBox="1"/>
          <p:nvPr/>
        </p:nvSpPr>
        <p:spPr>
          <a:xfrm>
            <a:off x="617989" y="4408777"/>
            <a:ext cx="96520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3</a:t>
            </a:r>
            <a:endParaRPr sz="10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75995" y="6597040"/>
            <a:ext cx="180340" cy="144145"/>
          </a:xfrm>
          <a:prstGeom prst="rect">
            <a:avLst/>
          </a:prstGeom>
          <a:solidFill>
            <a:srgbClr val="6D50A1"/>
          </a:solidFill>
        </p:spPr>
        <p:txBody>
          <a:bodyPr wrap="square" lIns="0" tIns="0" rIns="0" bIns="0" rtlCol="0" vert="horz">
            <a:spAutoFit/>
          </a:bodyPr>
          <a:lstStyle/>
          <a:p>
            <a:pPr marL="5461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4</a:t>
            </a:r>
            <a:endParaRPr sz="1000">
              <a:latin typeface="Arial"/>
              <a:cs typeface="Ari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75995" y="6741045"/>
            <a:ext cx="180340" cy="144145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15875">
              <a:lnSpc>
                <a:spcPts val="1135"/>
              </a:lnSpc>
            </a:pPr>
            <a:r>
              <a:rPr dirty="0" sz="1300">
                <a:solidFill>
                  <a:srgbClr val="231F20"/>
                </a:solidFill>
                <a:latin typeface="Wingdings 3"/>
                <a:cs typeface="Wingdings 3"/>
              </a:rPr>
              <a:t></a:t>
            </a:r>
            <a:endParaRPr sz="1300">
              <a:latin typeface="Wingdings 3"/>
              <a:cs typeface="Wingdings 3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575995" y="8219275"/>
            <a:ext cx="180340" cy="144145"/>
          </a:xfrm>
          <a:prstGeom prst="rect">
            <a:avLst/>
          </a:prstGeom>
          <a:solidFill>
            <a:srgbClr val="6D50A1"/>
          </a:solidFill>
        </p:spPr>
        <p:txBody>
          <a:bodyPr wrap="square" lIns="0" tIns="0" rIns="0" bIns="0" rtlCol="0" vert="horz">
            <a:spAutoFit/>
          </a:bodyPr>
          <a:lstStyle/>
          <a:p>
            <a:pPr marL="5461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5</a:t>
            </a:r>
            <a:endParaRPr sz="1000">
              <a:latin typeface="Arial"/>
              <a:cs typeface="Aria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75995" y="8363280"/>
            <a:ext cx="180340" cy="144145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15875">
              <a:lnSpc>
                <a:spcPts val="1135"/>
              </a:lnSpc>
            </a:pPr>
            <a:r>
              <a:rPr dirty="0" sz="1300">
                <a:solidFill>
                  <a:srgbClr val="231F20"/>
                </a:solidFill>
                <a:latin typeface="Wingdings 3"/>
                <a:cs typeface="Wingdings 3"/>
              </a:rPr>
              <a:t></a:t>
            </a:r>
            <a:endParaRPr sz="1300">
              <a:latin typeface="Wingdings 3"/>
              <a:cs typeface="Wingdings 3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575995" y="9166809"/>
            <a:ext cx="180340" cy="144145"/>
          </a:xfrm>
          <a:prstGeom prst="rect">
            <a:avLst/>
          </a:prstGeom>
          <a:solidFill>
            <a:srgbClr val="6D50A1"/>
          </a:solidFill>
        </p:spPr>
        <p:txBody>
          <a:bodyPr wrap="square" lIns="0" tIns="0" rIns="0" bIns="0" rtlCol="0" vert="horz">
            <a:spAutoFit/>
          </a:bodyPr>
          <a:lstStyle/>
          <a:p>
            <a:pPr marL="5461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6</a:t>
            </a:r>
            <a:endParaRPr sz="10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575995" y="9310814"/>
            <a:ext cx="180340" cy="288290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22225">
              <a:lnSpc>
                <a:spcPts val="1065"/>
              </a:lnSpc>
            </a:pPr>
            <a:r>
              <a:rPr dirty="0" sz="1300" spc="-240">
                <a:solidFill>
                  <a:srgbClr val="231F20"/>
                </a:solidFill>
                <a:latin typeface="MS UI Gothic"/>
                <a:cs typeface="MS UI Gothic"/>
              </a:rPr>
              <a:t>★</a:t>
            </a:r>
            <a:endParaRPr sz="1300">
              <a:latin typeface="MS UI Gothic"/>
              <a:cs typeface="MS UI Gothic"/>
            </a:endParaRPr>
          </a:p>
          <a:p>
            <a:pPr marL="23495">
              <a:lnSpc>
                <a:spcPts val="1200"/>
              </a:lnSpc>
            </a:pPr>
            <a:r>
              <a:rPr dirty="0" sz="1300" spc="-280">
                <a:solidFill>
                  <a:srgbClr val="231F20"/>
                </a:solidFill>
                <a:latin typeface="Arial"/>
                <a:cs typeface="Arial"/>
              </a:rPr>
              <a:t>@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3959997" y="1595654"/>
            <a:ext cx="3019425" cy="6350"/>
            <a:chOff x="3959997" y="1595654"/>
            <a:chExt cx="3019425" cy="6350"/>
          </a:xfrm>
        </p:grpSpPr>
        <p:sp>
          <p:nvSpPr>
            <p:cNvPr id="35" name="object 35"/>
            <p:cNvSpPr/>
            <p:nvPr/>
          </p:nvSpPr>
          <p:spPr>
            <a:xfrm>
              <a:off x="3959997" y="1598829"/>
              <a:ext cx="200025" cy="0"/>
            </a:xfrm>
            <a:custGeom>
              <a:avLst/>
              <a:gdLst/>
              <a:ahLst/>
              <a:cxnLst/>
              <a:rect l="l" t="t" r="r" b="b"/>
              <a:pathLst>
                <a:path w="200025" h="0">
                  <a:moveTo>
                    <a:pt x="0" y="0"/>
                  </a:moveTo>
                  <a:lnTo>
                    <a:pt x="199593" y="0"/>
                  </a:lnTo>
                </a:path>
              </a:pathLst>
            </a:custGeom>
            <a:ln w="6350">
              <a:solidFill>
                <a:srgbClr val="6D50A1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/>
            <p:cNvSpPr/>
            <p:nvPr/>
          </p:nvSpPr>
          <p:spPr>
            <a:xfrm>
              <a:off x="4159590" y="1598829"/>
              <a:ext cx="2819400" cy="0"/>
            </a:xfrm>
            <a:custGeom>
              <a:avLst/>
              <a:gdLst/>
              <a:ahLst/>
              <a:cxnLst/>
              <a:rect l="l" t="t" r="r" b="b"/>
              <a:pathLst>
                <a:path w="2819400" h="0">
                  <a:moveTo>
                    <a:pt x="0" y="0"/>
                  </a:moveTo>
                  <a:lnTo>
                    <a:pt x="2819285" y="0"/>
                  </a:lnTo>
                </a:path>
              </a:pathLst>
            </a:custGeom>
            <a:ln w="6350">
              <a:solidFill>
                <a:srgbClr val="6D50A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7" name="object 37"/>
          <p:cNvSpPr txBox="1"/>
          <p:nvPr/>
        </p:nvSpPr>
        <p:spPr>
          <a:xfrm>
            <a:off x="3959999" y="1378801"/>
            <a:ext cx="200025" cy="180340"/>
          </a:xfrm>
          <a:prstGeom prst="rect">
            <a:avLst/>
          </a:prstGeom>
          <a:solidFill>
            <a:srgbClr val="231F20"/>
          </a:solidFill>
        </p:spPr>
        <p:txBody>
          <a:bodyPr wrap="square" lIns="0" tIns="15240" rIns="0" bIns="0" rtlCol="0" vert="horz">
            <a:spAutoFit/>
          </a:bodyPr>
          <a:lstStyle/>
          <a:p>
            <a:pPr marL="27305">
              <a:lnSpc>
                <a:spcPts val="1300"/>
              </a:lnSpc>
              <a:spcBef>
                <a:spcPts val="120"/>
              </a:spcBef>
            </a:pP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2.</a:t>
            </a:r>
            <a:endParaRPr sz="1100">
              <a:latin typeface="Century Gothic"/>
              <a:cs typeface="Century Gothic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4159593" y="1378801"/>
            <a:ext cx="2819400" cy="180340"/>
          </a:xfrm>
          <a:prstGeom prst="rect">
            <a:avLst/>
          </a:prstGeom>
          <a:solidFill>
            <a:srgbClr val="E0DBED"/>
          </a:solidFill>
        </p:spPr>
        <p:txBody>
          <a:bodyPr wrap="square" lIns="0" tIns="15240" rIns="0" bIns="0" rtlCol="0" vert="horz">
            <a:spAutoFit/>
          </a:bodyPr>
          <a:lstStyle/>
          <a:p>
            <a:pPr marL="75565">
              <a:lnSpc>
                <a:spcPts val="1300"/>
              </a:lnSpc>
              <a:spcBef>
                <a:spcPts val="120"/>
              </a:spcBef>
            </a:pPr>
            <a:r>
              <a:rPr dirty="0" sz="1100" spc="50" b="1">
                <a:solidFill>
                  <a:srgbClr val="FFFFFF"/>
                </a:solidFill>
                <a:latin typeface="Century Gothic"/>
                <a:cs typeface="Century Gothic"/>
              </a:rPr>
              <a:t>LA</a:t>
            </a:r>
            <a:r>
              <a:rPr dirty="0" sz="1100" spc="55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70" b="1">
                <a:solidFill>
                  <a:srgbClr val="FFFFFF"/>
                </a:solidFill>
                <a:latin typeface="Century Gothic"/>
                <a:cs typeface="Century Gothic"/>
              </a:rPr>
              <a:t>GESTIÓN</a:t>
            </a:r>
            <a:r>
              <a:rPr dirty="0" sz="1100" spc="55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50" b="1">
                <a:solidFill>
                  <a:srgbClr val="FFFFFF"/>
                </a:solidFill>
                <a:latin typeface="Century Gothic"/>
                <a:cs typeface="Century Gothic"/>
              </a:rPr>
              <a:t>DEL</a:t>
            </a:r>
            <a:r>
              <a:rPr dirty="0" sz="1100" spc="6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30" b="1">
                <a:solidFill>
                  <a:srgbClr val="FFFFFF"/>
                </a:solidFill>
                <a:latin typeface="Century Gothic"/>
                <a:cs typeface="Century Gothic"/>
              </a:rPr>
              <a:t>CAPITAL</a:t>
            </a:r>
            <a:r>
              <a:rPr dirty="0" sz="1100" spc="55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105" b="1">
                <a:solidFill>
                  <a:srgbClr val="FFFFFF"/>
                </a:solidFill>
                <a:latin typeface="Century Gothic"/>
                <a:cs typeface="Century Gothic"/>
              </a:rPr>
              <a:t>HUMANO</a:t>
            </a:r>
            <a:endParaRPr sz="1100">
              <a:latin typeface="Century Gothic"/>
              <a:cs typeface="Century Gothic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3959998" y="1698410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36.</a:t>
            </a:r>
            <a:endParaRPr sz="900">
              <a:latin typeface="Arial"/>
              <a:cs typeface="Arial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3959884" y="3118245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37.</a:t>
            </a:r>
            <a:endParaRPr sz="900">
              <a:latin typeface="Arial"/>
              <a:cs typeface="Arial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3959884" y="4193236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38.</a:t>
            </a:r>
            <a:endParaRPr sz="900">
              <a:latin typeface="Arial"/>
              <a:cs typeface="Arial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3959884" y="5268228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39.</a:t>
            </a:r>
            <a:endParaRPr sz="900">
              <a:latin typeface="Arial"/>
              <a:cs typeface="Arial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4217160" y="1680223"/>
            <a:ext cx="3141345" cy="429133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700" marR="369570">
              <a:lnSpc>
                <a:spcPct val="101800"/>
              </a:lnSpc>
              <a:spcBef>
                <a:spcPts val="80"/>
              </a:spcBef>
            </a:pP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Carlos Sol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ha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efectuado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 análisis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estado 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relaciones laborales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Caossa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ha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descubierto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algunos trabajadores podrían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ser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más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productivos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otro puesto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trabajo 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y,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además,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todos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em-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pleados</a:t>
            </a:r>
            <a:r>
              <a:rPr dirty="0" sz="900" spc="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precisan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mejorar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su</a:t>
            </a:r>
            <a:r>
              <a:rPr dirty="0" sz="900" spc="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nivel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inglés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900" spc="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empresa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sea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más eficiente.</a:t>
            </a:r>
            <a:endParaRPr sz="900">
              <a:latin typeface="Arial"/>
              <a:cs typeface="Arial"/>
            </a:endParaRPr>
          </a:p>
          <a:p>
            <a:pPr algn="just" marL="174625" marR="367665" indent="-162560">
              <a:lnSpc>
                <a:spcPct val="101800"/>
              </a:lnSpc>
              <a:spcBef>
                <a:spcPts val="515"/>
              </a:spcBef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—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Justifica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cuál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política de gestión de capital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 más adecuada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eliminar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cada uno de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problemas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detectados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Carlos.</a:t>
            </a:r>
            <a:endParaRPr sz="900">
              <a:latin typeface="Arial"/>
              <a:cs typeface="Arial"/>
            </a:endParaRPr>
          </a:p>
          <a:p>
            <a:pPr algn="just" marL="12700" marR="368935">
              <a:lnSpc>
                <a:spcPct val="101800"/>
              </a:lnSpc>
              <a:spcBef>
                <a:spcPts val="765"/>
              </a:spcBef>
            </a:pP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página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web 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www.inteligencia­emocional.org/ </a:t>
            </a:r>
            <a:r>
              <a:rPr dirty="0" sz="900" spc="1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trabajoyempresa/casos3.htm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puedes encontrar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caso de aplicación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práctica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inteligencia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emocio-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nal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empresa.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Describe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cómo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llevó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cabo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política 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inteligencia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emocional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señala 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impor-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tancia del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resultado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establecer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ventaja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com-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petitiva.</a:t>
            </a:r>
            <a:endParaRPr sz="900">
              <a:latin typeface="Arial"/>
              <a:cs typeface="Arial"/>
            </a:endParaRPr>
          </a:p>
          <a:p>
            <a:pPr algn="just" marL="12700" marR="369570">
              <a:lnSpc>
                <a:spcPct val="101800"/>
              </a:lnSpc>
              <a:spcBef>
                <a:spcPts val="770"/>
              </a:spcBef>
            </a:pP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título 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Formación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Profesional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estás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estudian-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do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está organizado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competencias.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Lee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tres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primeras páginas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Real</a:t>
            </a:r>
            <a:r>
              <a:rPr dirty="0" sz="900" spc="2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Decreto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lo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desarrolla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en la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dirección </a:t>
            </a:r>
            <a:r>
              <a:rPr dirty="0" sz="900" spc="25" b="1">
                <a:solidFill>
                  <a:srgbClr val="231F20"/>
                </a:solidFill>
                <a:latin typeface="Arial"/>
                <a:cs typeface="Arial"/>
                <a:hlinkClick r:id="rId2"/>
              </a:rPr>
              <a:t>www.boe.es/boe/dias/2009/12/01/ </a:t>
            </a:r>
            <a:r>
              <a:rPr dirty="0" sz="900" spc="3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pdfs/BOE­A­2009­19148.pdf 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y,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continuación,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des-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cribe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diferentes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competencias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refiere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la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Formación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Profesional.</a:t>
            </a:r>
            <a:endParaRPr sz="900">
              <a:latin typeface="Arial"/>
              <a:cs typeface="Arial"/>
            </a:endParaRPr>
          </a:p>
          <a:p>
            <a:pPr marL="12700" marR="5080">
              <a:lnSpc>
                <a:spcPct val="99100"/>
              </a:lnSpc>
              <a:spcBef>
                <a:spcPts val="495"/>
              </a:spcBef>
              <a:tabLst>
                <a:tab pos="2974975" algn="l"/>
              </a:tabLst>
            </a:pP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35">
                <a:solidFill>
                  <a:srgbClr val="231F20"/>
                </a:solidFill>
                <a:latin typeface="Arial"/>
                <a:cs typeface="Arial"/>
              </a:rPr>
              <a:t>p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á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g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35">
                <a:solidFill>
                  <a:srgbClr val="231F20"/>
                </a:solidFill>
                <a:latin typeface="Arial"/>
                <a:cs typeface="Arial"/>
              </a:rPr>
              <a:t>w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b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14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 b="1">
                <a:solidFill>
                  <a:srgbClr val="231F20"/>
                </a:solidFill>
                <a:latin typeface="Arial"/>
                <a:cs typeface="Arial"/>
                <a:hlinkClick r:id="rId3"/>
              </a:rPr>
              <a:t>h</a:t>
            </a:r>
            <a:r>
              <a:rPr dirty="0" sz="900" spc="20" b="1">
                <a:solidFill>
                  <a:srgbClr val="231F20"/>
                </a:solidFill>
                <a:latin typeface="Arial"/>
                <a:cs typeface="Arial"/>
                <a:hlinkClick r:id="rId3"/>
              </a:rPr>
              <a:t>tt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  <a:hlinkClick r:id="rId3"/>
              </a:rPr>
              <a:t>p</a:t>
            </a:r>
            <a:r>
              <a:rPr dirty="0" sz="900" spc="-45" b="1">
                <a:solidFill>
                  <a:srgbClr val="231F20"/>
                </a:solidFill>
                <a:latin typeface="Arial"/>
                <a:cs typeface="Arial"/>
                <a:hlinkClick r:id="rId3"/>
              </a:rPr>
              <a:t>:</a:t>
            </a:r>
            <a:r>
              <a:rPr dirty="0" sz="900" spc="85" b="1">
                <a:solidFill>
                  <a:srgbClr val="231F20"/>
                </a:solidFill>
                <a:latin typeface="Arial"/>
                <a:cs typeface="Arial"/>
                <a:hlinkClick r:id="rId3"/>
              </a:rPr>
              <a:t>//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  <a:hlinkClick r:id="rId3"/>
              </a:rPr>
              <a:t>p</a:t>
            </a:r>
            <a:r>
              <a:rPr dirty="0" sz="900" spc="-15" b="1">
                <a:solidFill>
                  <a:srgbClr val="231F20"/>
                </a:solidFill>
                <a:latin typeface="Arial"/>
                <a:cs typeface="Arial"/>
                <a:hlinkClick r:id="rId3"/>
              </a:rPr>
              <a:t>s</a:t>
            </a:r>
            <a:r>
              <a:rPr dirty="0" sz="900" spc="-30" b="1">
                <a:solidFill>
                  <a:srgbClr val="231F20"/>
                </a:solidFill>
                <a:latin typeface="Arial"/>
                <a:cs typeface="Arial"/>
                <a:hlinkClick r:id="rId3"/>
              </a:rPr>
              <a:t>y</a:t>
            </a:r>
            <a:r>
              <a:rPr dirty="0" sz="900" spc="20" b="1">
                <a:solidFill>
                  <a:srgbClr val="231F20"/>
                </a:solidFill>
                <a:latin typeface="Arial"/>
                <a:cs typeface="Arial"/>
                <a:hlinkClick r:id="rId3"/>
              </a:rPr>
              <a:t>c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  <a:hlinkClick r:id="rId3"/>
              </a:rPr>
              <a:t>o</a:t>
            </a:r>
            <a:r>
              <a:rPr dirty="0" sz="900" spc="70" b="1">
                <a:solidFill>
                  <a:srgbClr val="231F20"/>
                </a:solidFill>
                <a:latin typeface="Arial"/>
                <a:cs typeface="Arial"/>
              </a:rPr>
              <a:t>­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ob</a:t>
            </a:r>
            <a:r>
              <a:rPr dirty="0" sz="900" spc="20" b="1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.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b</a:t>
            </a:r>
            <a:r>
              <a:rPr dirty="0" sz="900" spc="-15" b="1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og</a:t>
            </a:r>
            <a:r>
              <a:rPr dirty="0" sz="900" spc="-15" b="1">
                <a:solidFill>
                  <a:srgbClr val="231F20"/>
                </a:solidFill>
                <a:latin typeface="Arial"/>
                <a:cs typeface="Arial"/>
              </a:rPr>
              <a:t>s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po</a:t>
            </a:r>
            <a:r>
              <a:rPr dirty="0" sz="900" spc="20" b="1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.</a:t>
            </a:r>
            <a:r>
              <a:rPr dirty="0" sz="900" spc="20" b="1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15" b="1">
                <a:solidFill>
                  <a:srgbClr val="231F20"/>
                </a:solidFill>
                <a:latin typeface="Arial"/>
                <a:cs typeface="Arial"/>
              </a:rPr>
              <a:t>m</a:t>
            </a:r>
            <a:r>
              <a:rPr dirty="0" sz="900" b="1">
                <a:solidFill>
                  <a:srgbClr val="231F20"/>
                </a:solidFill>
                <a:latin typeface="Arial"/>
                <a:cs typeface="Arial"/>
              </a:rPr>
              <a:t>	</a:t>
            </a:r>
            <a:r>
              <a:rPr dirty="0" sz="1200" spc="-55" b="1">
                <a:solidFill>
                  <a:srgbClr val="FFFFFF"/>
                </a:solidFill>
                <a:latin typeface="Arial"/>
                <a:cs typeface="Arial"/>
              </a:rPr>
              <a:t>25 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puedes</a:t>
            </a:r>
            <a:r>
              <a:rPr dirty="0" sz="900" spc="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encontrar</a:t>
            </a:r>
            <a:r>
              <a:rPr dirty="0" sz="900" spc="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información</a:t>
            </a:r>
            <a:r>
              <a:rPr dirty="0" sz="900" spc="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sobre</a:t>
            </a:r>
            <a:r>
              <a:rPr dirty="0" sz="900" spc="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900" spc="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programa</a:t>
            </a:r>
            <a:r>
              <a:rPr dirty="0" sz="900" spc="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modificación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conducta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 spc="1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organizaciones.</a:t>
            </a:r>
            <a:endParaRPr sz="900">
              <a:latin typeface="Arial"/>
              <a:cs typeface="Arial"/>
            </a:endParaRPr>
          </a:p>
          <a:p>
            <a:pPr marL="12700" marR="372110">
              <a:lnSpc>
                <a:spcPct val="101800"/>
              </a:lnSpc>
            </a:pP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Describe</a:t>
            </a:r>
            <a:r>
              <a:rPr dirty="0" sz="900" spc="1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cada</a:t>
            </a:r>
            <a:r>
              <a:rPr dirty="0" sz="900" spc="1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900" spc="1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1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 spc="1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herramientas</a:t>
            </a:r>
            <a:r>
              <a:rPr dirty="0" sz="900" spc="1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900" spc="1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utiliza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su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implantación.</a:t>
            </a:r>
            <a:endParaRPr sz="900">
              <a:latin typeface="Arial"/>
              <a:cs typeface="Arial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3959998" y="6386670"/>
            <a:ext cx="3019425" cy="0"/>
          </a:xfrm>
          <a:custGeom>
            <a:avLst/>
            <a:gdLst/>
            <a:ahLst/>
            <a:cxnLst/>
            <a:rect l="l" t="t" r="r" b="b"/>
            <a:pathLst>
              <a:path w="3019425" h="0">
                <a:moveTo>
                  <a:pt x="0" y="0"/>
                </a:moveTo>
                <a:lnTo>
                  <a:pt x="3018878" y="0"/>
                </a:lnTo>
              </a:path>
            </a:pathLst>
          </a:custGeom>
          <a:ln w="6350">
            <a:solidFill>
              <a:srgbClr val="6D50A1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45" name="object 45"/>
          <p:cNvGrpSpPr/>
          <p:nvPr/>
        </p:nvGrpSpPr>
        <p:grpSpPr>
          <a:xfrm>
            <a:off x="3956823" y="6494665"/>
            <a:ext cx="3025775" cy="3488690"/>
            <a:chOff x="3956823" y="6494665"/>
            <a:chExt cx="3025775" cy="3488690"/>
          </a:xfrm>
        </p:grpSpPr>
        <p:sp>
          <p:nvSpPr>
            <p:cNvPr id="46" name="object 46"/>
            <p:cNvSpPr/>
            <p:nvPr/>
          </p:nvSpPr>
          <p:spPr>
            <a:xfrm>
              <a:off x="3959999" y="6494665"/>
              <a:ext cx="3019425" cy="3442335"/>
            </a:xfrm>
            <a:custGeom>
              <a:avLst/>
              <a:gdLst/>
              <a:ahLst/>
              <a:cxnLst/>
              <a:rect l="l" t="t" r="r" b="b"/>
              <a:pathLst>
                <a:path w="3019425" h="3442334">
                  <a:moveTo>
                    <a:pt x="3018878" y="0"/>
                  </a:moveTo>
                  <a:lnTo>
                    <a:pt x="0" y="0"/>
                  </a:lnTo>
                  <a:lnTo>
                    <a:pt x="0" y="3442106"/>
                  </a:lnTo>
                  <a:lnTo>
                    <a:pt x="3018878" y="3442106"/>
                  </a:lnTo>
                  <a:lnTo>
                    <a:pt x="3018878" y="0"/>
                  </a:lnTo>
                  <a:close/>
                </a:path>
              </a:pathLst>
            </a:custGeom>
            <a:solidFill>
              <a:srgbClr val="A898C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7" name="object 47"/>
            <p:cNvSpPr/>
            <p:nvPr/>
          </p:nvSpPr>
          <p:spPr>
            <a:xfrm>
              <a:off x="3959998" y="9979979"/>
              <a:ext cx="3019425" cy="0"/>
            </a:xfrm>
            <a:custGeom>
              <a:avLst/>
              <a:gdLst/>
              <a:ahLst/>
              <a:cxnLst/>
              <a:rect l="l" t="t" r="r" b="b"/>
              <a:pathLst>
                <a:path w="3019425" h="0">
                  <a:moveTo>
                    <a:pt x="0" y="0"/>
                  </a:moveTo>
                  <a:lnTo>
                    <a:pt x="3018878" y="0"/>
                  </a:lnTo>
                </a:path>
              </a:pathLst>
            </a:custGeom>
            <a:ln w="6350">
              <a:solidFill>
                <a:srgbClr val="6D50A1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8" name="object 48"/>
          <p:cNvSpPr txBox="1"/>
          <p:nvPr/>
        </p:nvSpPr>
        <p:spPr>
          <a:xfrm>
            <a:off x="3959999" y="6166650"/>
            <a:ext cx="3019425" cy="180340"/>
          </a:xfrm>
          <a:prstGeom prst="rect">
            <a:avLst/>
          </a:prstGeom>
          <a:solidFill>
            <a:srgbClr val="231F20"/>
          </a:solidFill>
        </p:spPr>
        <p:txBody>
          <a:bodyPr wrap="square" lIns="0" tIns="15240" rIns="0" bIns="0" rtlCol="0" vert="horz">
            <a:spAutoFit/>
          </a:bodyPr>
          <a:lstStyle/>
          <a:p>
            <a:pPr marL="75565">
              <a:lnSpc>
                <a:spcPts val="1300"/>
              </a:lnSpc>
              <a:spcBef>
                <a:spcPts val="120"/>
              </a:spcBef>
            </a:pPr>
            <a:r>
              <a:rPr dirty="0" sz="1100" spc="100" b="1">
                <a:solidFill>
                  <a:srgbClr val="B7AAD3"/>
                </a:solidFill>
                <a:latin typeface="Century Gothic"/>
                <a:cs typeface="Century Gothic"/>
              </a:rPr>
              <a:t>SUPUESTOS</a:t>
            </a:r>
            <a:r>
              <a:rPr dirty="0" sz="1100" spc="45" b="1">
                <a:solidFill>
                  <a:srgbClr val="B7AAD3"/>
                </a:solidFill>
                <a:latin typeface="Century Gothic"/>
                <a:cs typeface="Century Gothic"/>
              </a:rPr>
              <a:t> DE </a:t>
            </a:r>
            <a:r>
              <a:rPr dirty="0" sz="1100" spc="90" b="1">
                <a:solidFill>
                  <a:srgbClr val="FFFFFF"/>
                </a:solidFill>
                <a:latin typeface="Century Gothic"/>
                <a:cs typeface="Century Gothic"/>
              </a:rPr>
              <a:t>SÍNTESIS</a:t>
            </a:r>
            <a:endParaRPr sz="1100">
              <a:latin typeface="Century Gothic"/>
              <a:cs typeface="Century Gothic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4086998" y="6594464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40.</a:t>
            </a:r>
            <a:endParaRPr sz="900">
              <a:latin typeface="Arial"/>
              <a:cs typeface="Arial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4086884" y="8583056"/>
            <a:ext cx="159385" cy="1333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035"/>
              </a:lnSpc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41.</a:t>
            </a:r>
            <a:endParaRPr sz="900">
              <a:latin typeface="Arial"/>
              <a:cs typeface="Arial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4356860" y="6576278"/>
            <a:ext cx="2509520" cy="3268979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R="6350">
              <a:lnSpc>
                <a:spcPct val="101800"/>
              </a:lnSpc>
              <a:spcBef>
                <a:spcPts val="80"/>
              </a:spcBef>
            </a:pP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dirección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web </a:t>
            </a:r>
            <a:r>
              <a:rPr dirty="0" sz="900" spc="10" b="1">
                <a:solidFill>
                  <a:srgbClr val="231F20"/>
                </a:solidFill>
                <a:latin typeface="Arial"/>
                <a:cs typeface="Arial"/>
                <a:hlinkClick r:id="rId4"/>
              </a:rPr>
              <a:t>www.upf.edu/universitat/ </a:t>
            </a:r>
            <a:r>
              <a:rPr dirty="0" sz="900" spc="1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30" b="1">
                <a:solidFill>
                  <a:srgbClr val="231F20"/>
                </a:solidFill>
                <a:latin typeface="Arial"/>
                <a:cs typeface="Arial"/>
              </a:rPr>
              <a:t>es/estructura/administrativa/arhio.html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en-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contrarás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organigrama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interactivo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del De-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partamento 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Univer-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sidad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Pompeu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Fabra.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Analiza el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contenido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organigrama </a:t>
            </a: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(al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clicar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cada cuadro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aparecen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funciones de cada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sección)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responde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siguientes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cuestiones:</a:t>
            </a:r>
            <a:endParaRPr sz="900">
              <a:latin typeface="Arial"/>
              <a:cs typeface="Arial"/>
            </a:endParaRPr>
          </a:p>
          <a:p>
            <a:pPr algn="just" marL="161925" marR="6985" indent="-162560">
              <a:lnSpc>
                <a:spcPct val="101800"/>
              </a:lnSpc>
              <a:spcBef>
                <a:spcPts val="340"/>
              </a:spcBef>
            </a:pP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Señala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qué funciones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tareas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descri-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tas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unidad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corresponde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cada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cuadro.</a:t>
            </a:r>
            <a:endParaRPr sz="900">
              <a:latin typeface="Arial"/>
              <a:cs typeface="Arial"/>
            </a:endParaRPr>
          </a:p>
          <a:p>
            <a:pPr algn="just" marL="161925" marR="5715" indent="-162560">
              <a:lnSpc>
                <a:spcPct val="101800"/>
              </a:lnSpc>
              <a:spcBef>
                <a:spcPts val="340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Indica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aquellos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cuadros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que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tengan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cuenta políticas de gestión del capital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hu-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mano,</a:t>
            </a:r>
            <a:r>
              <a:rPr dirty="0" sz="9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especificando</a:t>
            </a:r>
            <a:r>
              <a:rPr dirty="0" sz="900" spc="1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políticas</a:t>
            </a:r>
            <a:r>
              <a:rPr dirty="0" sz="900" spc="1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concretas.</a:t>
            </a:r>
            <a:endParaRPr sz="900">
              <a:latin typeface="Arial"/>
              <a:cs typeface="Arial"/>
            </a:endParaRPr>
          </a:p>
          <a:p>
            <a:pPr algn="just" marR="5080">
              <a:lnSpc>
                <a:spcPct val="101800"/>
              </a:lnSpc>
              <a:spcBef>
                <a:spcPts val="680"/>
              </a:spcBef>
            </a:pPr>
            <a:r>
              <a:rPr dirty="0" sz="900" spc="-3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dirección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web </a:t>
            </a:r>
            <a:r>
              <a:rPr dirty="0" sz="900" spc="10" b="1">
                <a:solidFill>
                  <a:srgbClr val="231F20"/>
                </a:solidFill>
                <a:latin typeface="Arial"/>
                <a:cs typeface="Arial"/>
                <a:hlinkClick r:id="rId5"/>
              </a:rPr>
              <a:t>www.navactiva.com/web/ </a:t>
            </a:r>
            <a:r>
              <a:rPr dirty="0" sz="900" spc="1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5" b="1">
                <a:solidFill>
                  <a:srgbClr val="231F20"/>
                </a:solidFill>
                <a:latin typeface="Arial"/>
                <a:cs typeface="Arial"/>
              </a:rPr>
              <a:t>es/amkt/doc/articulos/2004/08/28991.php </a:t>
            </a:r>
            <a:r>
              <a:rPr dirty="0" sz="900" spc="-24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puedes encontrar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artículo sobre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plan de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comunicación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interno de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empresa. Después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leerlo,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señala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beneficios que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tiene su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im-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plantación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gestión de los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huma-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nos. Detecta,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además,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presencia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alguna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política de gestión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conocimiento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el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de-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sarrollo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artículo.</a:t>
            </a:r>
            <a:endParaRPr sz="900">
              <a:latin typeface="Arial"/>
              <a:cs typeface="Arial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3959999" y="1698612"/>
            <a:ext cx="180340" cy="144145"/>
          </a:xfrm>
          <a:prstGeom prst="rect">
            <a:avLst/>
          </a:prstGeom>
          <a:solidFill>
            <a:srgbClr val="6D50A1"/>
          </a:solidFill>
        </p:spPr>
        <p:txBody>
          <a:bodyPr wrap="square" lIns="0" tIns="0" rIns="0" bIns="0" rtlCol="0" vert="horz">
            <a:spAutoFit/>
          </a:bodyPr>
          <a:lstStyle/>
          <a:p>
            <a:pPr marL="5461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7</a:t>
            </a:r>
            <a:endParaRPr sz="1000">
              <a:latin typeface="Arial"/>
              <a:cs typeface="Arial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3959999" y="3118624"/>
            <a:ext cx="180340" cy="144145"/>
          </a:xfrm>
          <a:prstGeom prst="rect">
            <a:avLst/>
          </a:prstGeom>
          <a:solidFill>
            <a:srgbClr val="6D50A1"/>
          </a:solidFill>
        </p:spPr>
        <p:txBody>
          <a:bodyPr wrap="square" lIns="0" tIns="0" rIns="0" bIns="0" rtlCol="0" vert="horz">
            <a:spAutoFit/>
          </a:bodyPr>
          <a:lstStyle/>
          <a:p>
            <a:pPr marL="5461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8</a:t>
            </a:r>
            <a:endParaRPr sz="1000">
              <a:latin typeface="Arial"/>
              <a:cs typeface="Arial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3959999" y="3262630"/>
            <a:ext cx="180340" cy="144145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23495">
              <a:lnSpc>
                <a:spcPts val="1135"/>
              </a:lnSpc>
            </a:pPr>
            <a:r>
              <a:rPr dirty="0" sz="1300" spc="-280">
                <a:solidFill>
                  <a:srgbClr val="231F20"/>
                </a:solidFill>
                <a:latin typeface="Arial"/>
                <a:cs typeface="Arial"/>
              </a:rPr>
              <a:t>@</a:t>
            </a:r>
            <a:endParaRPr sz="1300">
              <a:latin typeface="Arial"/>
              <a:cs typeface="Arial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3959999" y="4193730"/>
            <a:ext cx="180340" cy="144145"/>
          </a:xfrm>
          <a:prstGeom prst="rect">
            <a:avLst/>
          </a:prstGeom>
          <a:solidFill>
            <a:srgbClr val="6D50A1"/>
          </a:solidFill>
        </p:spPr>
        <p:txBody>
          <a:bodyPr wrap="square" lIns="0" tIns="0" rIns="0" bIns="0" rtlCol="0" vert="horz">
            <a:spAutoFit/>
          </a:bodyPr>
          <a:lstStyle/>
          <a:p>
            <a:pPr marL="5461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9</a:t>
            </a:r>
            <a:endParaRPr sz="1000">
              <a:latin typeface="Arial"/>
              <a:cs typeface="Arial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3959999" y="4337723"/>
            <a:ext cx="180340" cy="288290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15875">
              <a:lnSpc>
                <a:spcPts val="1070"/>
              </a:lnSpc>
            </a:pPr>
            <a:r>
              <a:rPr dirty="0" sz="1300">
                <a:solidFill>
                  <a:srgbClr val="231F20"/>
                </a:solidFill>
                <a:latin typeface="Wingdings 3"/>
                <a:cs typeface="Wingdings 3"/>
              </a:rPr>
              <a:t></a:t>
            </a:r>
            <a:endParaRPr sz="1300">
              <a:latin typeface="Wingdings 3"/>
              <a:cs typeface="Wingdings 3"/>
            </a:endParaRPr>
          </a:p>
          <a:p>
            <a:pPr marL="23495">
              <a:lnSpc>
                <a:spcPts val="1195"/>
              </a:lnSpc>
            </a:pPr>
            <a:r>
              <a:rPr dirty="0" sz="1300" spc="-280">
                <a:solidFill>
                  <a:srgbClr val="231F20"/>
                </a:solidFill>
                <a:latin typeface="Arial"/>
                <a:cs typeface="Arial"/>
              </a:rPr>
              <a:t>@</a:t>
            </a:r>
            <a:endParaRPr sz="1300">
              <a:latin typeface="Arial"/>
              <a:cs typeface="Arial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3959999" y="5268823"/>
            <a:ext cx="180340" cy="144145"/>
          </a:xfrm>
          <a:prstGeom prst="rect">
            <a:avLst/>
          </a:prstGeom>
          <a:solidFill>
            <a:srgbClr val="6D50A1"/>
          </a:solidFill>
        </p:spPr>
        <p:txBody>
          <a:bodyPr wrap="square" lIns="0" tIns="0" rIns="0" bIns="0" rtlCol="0" vert="horz">
            <a:spAutoFit/>
          </a:bodyPr>
          <a:lstStyle/>
          <a:p>
            <a:pPr marL="1905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10</a:t>
            </a:r>
            <a:endParaRPr sz="1000">
              <a:latin typeface="Arial"/>
              <a:cs typeface="Arial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3959999" y="5412828"/>
            <a:ext cx="180340" cy="288290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22225">
              <a:lnSpc>
                <a:spcPts val="1065"/>
              </a:lnSpc>
            </a:pPr>
            <a:r>
              <a:rPr dirty="0" sz="1300" spc="-240">
                <a:solidFill>
                  <a:srgbClr val="231F20"/>
                </a:solidFill>
                <a:latin typeface="MS UI Gothic"/>
                <a:cs typeface="MS UI Gothic"/>
              </a:rPr>
              <a:t>★</a:t>
            </a:r>
            <a:endParaRPr sz="1300">
              <a:latin typeface="MS UI Gothic"/>
              <a:cs typeface="MS UI Gothic"/>
            </a:endParaRPr>
          </a:p>
          <a:p>
            <a:pPr marL="23495">
              <a:lnSpc>
                <a:spcPts val="1200"/>
              </a:lnSpc>
            </a:pPr>
            <a:r>
              <a:rPr dirty="0" sz="1300" spc="-280">
                <a:solidFill>
                  <a:srgbClr val="231F20"/>
                </a:solidFill>
                <a:latin typeface="Arial"/>
                <a:cs typeface="Arial"/>
              </a:rPr>
              <a:t>@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59" name="object 59"/>
          <p:cNvGrpSpPr/>
          <p:nvPr/>
        </p:nvGrpSpPr>
        <p:grpSpPr>
          <a:xfrm>
            <a:off x="4086999" y="6594665"/>
            <a:ext cx="180340" cy="2421255"/>
            <a:chOff x="4086999" y="6594665"/>
            <a:chExt cx="180340" cy="2421255"/>
          </a:xfrm>
        </p:grpSpPr>
        <p:sp>
          <p:nvSpPr>
            <p:cNvPr id="60" name="object 60"/>
            <p:cNvSpPr/>
            <p:nvPr/>
          </p:nvSpPr>
          <p:spPr>
            <a:xfrm>
              <a:off x="4086999" y="6594665"/>
              <a:ext cx="180340" cy="144145"/>
            </a:xfrm>
            <a:custGeom>
              <a:avLst/>
              <a:gdLst/>
              <a:ahLst/>
              <a:cxnLst/>
              <a:rect l="l" t="t" r="r" b="b"/>
              <a:pathLst>
                <a:path w="180339" h="144145">
                  <a:moveTo>
                    <a:pt x="179997" y="0"/>
                  </a:moveTo>
                  <a:lnTo>
                    <a:pt x="0" y="0"/>
                  </a:lnTo>
                  <a:lnTo>
                    <a:pt x="0" y="144005"/>
                  </a:lnTo>
                  <a:lnTo>
                    <a:pt x="179997" y="144005"/>
                  </a:lnTo>
                  <a:lnTo>
                    <a:pt x="179997" y="0"/>
                  </a:lnTo>
                  <a:close/>
                </a:path>
              </a:pathLst>
            </a:custGeom>
            <a:solidFill>
              <a:srgbClr val="6D50A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1" name="object 61"/>
            <p:cNvSpPr/>
            <p:nvPr/>
          </p:nvSpPr>
          <p:spPr>
            <a:xfrm>
              <a:off x="4086999" y="6738658"/>
              <a:ext cx="180340" cy="144145"/>
            </a:xfrm>
            <a:custGeom>
              <a:avLst/>
              <a:gdLst/>
              <a:ahLst/>
              <a:cxnLst/>
              <a:rect l="l" t="t" r="r" b="b"/>
              <a:pathLst>
                <a:path w="180339" h="144145">
                  <a:moveTo>
                    <a:pt x="179997" y="0"/>
                  </a:moveTo>
                  <a:lnTo>
                    <a:pt x="0" y="0"/>
                  </a:lnTo>
                  <a:lnTo>
                    <a:pt x="0" y="144005"/>
                  </a:lnTo>
                  <a:lnTo>
                    <a:pt x="179997" y="144005"/>
                  </a:lnTo>
                  <a:lnTo>
                    <a:pt x="179997" y="0"/>
                  </a:lnTo>
                  <a:close/>
                </a:path>
              </a:pathLst>
            </a:custGeom>
            <a:solidFill>
              <a:srgbClr val="C9BE2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2" name="object 62"/>
            <p:cNvSpPr/>
            <p:nvPr/>
          </p:nvSpPr>
          <p:spPr>
            <a:xfrm>
              <a:off x="4086999" y="8583561"/>
              <a:ext cx="180340" cy="144145"/>
            </a:xfrm>
            <a:custGeom>
              <a:avLst/>
              <a:gdLst/>
              <a:ahLst/>
              <a:cxnLst/>
              <a:rect l="l" t="t" r="r" b="b"/>
              <a:pathLst>
                <a:path w="180339" h="144145">
                  <a:moveTo>
                    <a:pt x="179997" y="0"/>
                  </a:moveTo>
                  <a:lnTo>
                    <a:pt x="0" y="0"/>
                  </a:lnTo>
                  <a:lnTo>
                    <a:pt x="0" y="144005"/>
                  </a:lnTo>
                  <a:lnTo>
                    <a:pt x="179997" y="144005"/>
                  </a:lnTo>
                  <a:lnTo>
                    <a:pt x="179997" y="0"/>
                  </a:lnTo>
                  <a:close/>
                </a:path>
              </a:pathLst>
            </a:custGeom>
            <a:solidFill>
              <a:srgbClr val="6D50A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3" name="object 63"/>
            <p:cNvSpPr/>
            <p:nvPr/>
          </p:nvSpPr>
          <p:spPr>
            <a:xfrm>
              <a:off x="4086999" y="8727567"/>
              <a:ext cx="180340" cy="288290"/>
            </a:xfrm>
            <a:custGeom>
              <a:avLst/>
              <a:gdLst/>
              <a:ahLst/>
              <a:cxnLst/>
              <a:rect l="l" t="t" r="r" b="b"/>
              <a:pathLst>
                <a:path w="180339" h="288290">
                  <a:moveTo>
                    <a:pt x="179997" y="0"/>
                  </a:moveTo>
                  <a:lnTo>
                    <a:pt x="0" y="0"/>
                  </a:lnTo>
                  <a:lnTo>
                    <a:pt x="0" y="144005"/>
                  </a:lnTo>
                  <a:lnTo>
                    <a:pt x="0" y="287997"/>
                  </a:lnTo>
                  <a:lnTo>
                    <a:pt x="179997" y="287997"/>
                  </a:lnTo>
                  <a:lnTo>
                    <a:pt x="179997" y="144005"/>
                  </a:lnTo>
                  <a:lnTo>
                    <a:pt x="179997" y="0"/>
                  </a:lnTo>
                  <a:close/>
                </a:path>
              </a:pathLst>
            </a:custGeom>
            <a:solidFill>
              <a:srgbClr val="C9BE2E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4" name="object 64"/>
          <p:cNvSpPr txBox="1"/>
          <p:nvPr/>
        </p:nvSpPr>
        <p:spPr>
          <a:xfrm>
            <a:off x="4106385" y="6572305"/>
            <a:ext cx="154305" cy="24765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ts val="1070"/>
              </a:lnSpc>
              <a:spcBef>
                <a:spcPts val="10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11</a:t>
            </a:r>
            <a:endParaRPr sz="1000">
              <a:latin typeface="Arial"/>
              <a:cs typeface="Arial"/>
            </a:endParaRPr>
          </a:p>
          <a:p>
            <a:pPr marL="4445">
              <a:lnSpc>
                <a:spcPts val="1430"/>
              </a:lnSpc>
            </a:pPr>
            <a:r>
              <a:rPr dirty="0" sz="1300" spc="-280">
                <a:solidFill>
                  <a:srgbClr val="231F20"/>
                </a:solidFill>
                <a:latin typeface="Arial"/>
                <a:cs typeface="Arial"/>
              </a:rPr>
              <a:t>@</a:t>
            </a:r>
            <a:endParaRPr sz="13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5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5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5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5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5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5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500">
              <a:latin typeface="Arial"/>
              <a:cs typeface="Arial"/>
            </a:endParaRPr>
          </a:p>
          <a:p>
            <a:pPr>
              <a:lnSpc>
                <a:spcPts val="1060"/>
              </a:lnSpc>
              <a:spcBef>
                <a:spcPts val="1085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12</a:t>
            </a:r>
            <a:endParaRPr sz="1000">
              <a:latin typeface="Arial"/>
              <a:cs typeface="Arial"/>
            </a:endParaRPr>
          </a:p>
          <a:p>
            <a:pPr marL="3175">
              <a:lnSpc>
                <a:spcPts val="1215"/>
              </a:lnSpc>
            </a:pPr>
            <a:r>
              <a:rPr dirty="0" sz="1300" spc="-240">
                <a:solidFill>
                  <a:srgbClr val="231F20"/>
                </a:solidFill>
                <a:latin typeface="MS UI Gothic"/>
                <a:cs typeface="MS UI Gothic"/>
              </a:rPr>
              <a:t>★</a:t>
            </a:r>
            <a:endParaRPr sz="1300">
              <a:latin typeface="MS UI Gothic"/>
              <a:cs typeface="MS UI Gothic"/>
            </a:endParaRPr>
          </a:p>
          <a:p>
            <a:pPr marL="4445">
              <a:lnSpc>
                <a:spcPts val="1355"/>
              </a:lnSpc>
            </a:pPr>
            <a:r>
              <a:rPr dirty="0" sz="1300" spc="-280">
                <a:solidFill>
                  <a:srgbClr val="231F20"/>
                </a:solidFill>
                <a:latin typeface="Arial"/>
                <a:cs typeface="Arial"/>
              </a:rPr>
              <a:t>@</a:t>
            </a:r>
            <a:endParaRPr sz="13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576580" cy="10692130"/>
            <a:chOff x="0" y="0"/>
            <a:chExt cx="576580" cy="1069213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575995" cy="1069200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0" y="638683"/>
              <a:ext cx="576580" cy="400050"/>
            </a:xfrm>
            <a:custGeom>
              <a:avLst/>
              <a:gdLst/>
              <a:ahLst/>
              <a:cxnLst/>
              <a:rect l="l" t="t" r="r" b="b"/>
              <a:pathLst>
                <a:path w="576580" h="400050">
                  <a:moveTo>
                    <a:pt x="575995" y="0"/>
                  </a:moveTo>
                  <a:lnTo>
                    <a:pt x="0" y="0"/>
                  </a:lnTo>
                  <a:lnTo>
                    <a:pt x="0" y="399872"/>
                  </a:lnTo>
                  <a:lnTo>
                    <a:pt x="575995" y="399872"/>
                  </a:lnTo>
                  <a:lnTo>
                    <a:pt x="575995" y="0"/>
                  </a:lnTo>
                  <a:close/>
                </a:path>
              </a:pathLst>
            </a:custGeom>
            <a:solidFill>
              <a:srgbClr val="6D50A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89300" y="604465"/>
            <a:ext cx="6307455" cy="45212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294120" algn="l"/>
              </a:tabLst>
            </a:pPr>
            <a:r>
              <a:rPr dirty="0" u="dash" sz="2800" spc="185">
                <a:uFill>
                  <a:solidFill>
                    <a:srgbClr val="6D50A1"/>
                  </a:solidFill>
                </a:uFill>
              </a:rPr>
              <a:t>RESUMEN	</a:t>
            </a:r>
            <a:endParaRPr sz="2800"/>
          </a:p>
        </p:txBody>
      </p:sp>
      <p:sp>
        <p:nvSpPr>
          <p:cNvPr id="6" name="object 6"/>
          <p:cNvSpPr/>
          <p:nvPr/>
        </p:nvSpPr>
        <p:spPr>
          <a:xfrm>
            <a:off x="720001" y="639709"/>
            <a:ext cx="6264275" cy="0"/>
          </a:xfrm>
          <a:custGeom>
            <a:avLst/>
            <a:gdLst/>
            <a:ahLst/>
            <a:cxnLst/>
            <a:rect l="l" t="t" r="r" b="b"/>
            <a:pathLst>
              <a:path w="6264275" h="0">
                <a:moveTo>
                  <a:pt x="6263995" y="0"/>
                </a:moveTo>
                <a:lnTo>
                  <a:pt x="0" y="0"/>
                </a:lnTo>
              </a:path>
            </a:pathLst>
          </a:custGeom>
          <a:ln w="6350">
            <a:solidFill>
              <a:srgbClr val="6D50A1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151841" y="5197602"/>
            <a:ext cx="291465" cy="278130"/>
          </a:xfrm>
          <a:prstGeom prst="rect">
            <a:avLst/>
          </a:prstGeom>
          <a:solidFill>
            <a:srgbClr val="6D50A1"/>
          </a:solidFill>
        </p:spPr>
        <p:txBody>
          <a:bodyPr wrap="square" lIns="0" tIns="25400" rIns="0" bIns="0" rtlCol="0" vert="horz">
            <a:spAutoFit/>
          </a:bodyPr>
          <a:lstStyle/>
          <a:p>
            <a:pPr marL="69215">
              <a:lnSpc>
                <a:spcPct val="100000"/>
              </a:lnSpc>
              <a:spcBef>
                <a:spcPts val="2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26</a:t>
            </a:r>
            <a:endParaRPr sz="12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7560005" y="0"/>
            <a:ext cx="0" cy="1037590"/>
          </a:xfrm>
          <a:custGeom>
            <a:avLst/>
            <a:gdLst/>
            <a:ahLst/>
            <a:cxnLst/>
            <a:rect l="l" t="t" r="r" b="b"/>
            <a:pathLst>
              <a:path w="0" h="1037590">
                <a:moveTo>
                  <a:pt x="0" y="0"/>
                </a:move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solidFill>
            <a:srgbClr val="B7AAD3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9" name="object 9"/>
          <p:cNvGrpSpPr/>
          <p:nvPr/>
        </p:nvGrpSpPr>
        <p:grpSpPr>
          <a:xfrm>
            <a:off x="1879193" y="2090373"/>
            <a:ext cx="3491229" cy="7510780"/>
            <a:chOff x="1879193" y="2090373"/>
            <a:chExt cx="3491229" cy="7510780"/>
          </a:xfrm>
        </p:grpSpPr>
        <p:sp>
          <p:nvSpPr>
            <p:cNvPr id="10" name="object 10"/>
            <p:cNvSpPr/>
            <p:nvPr/>
          </p:nvSpPr>
          <p:spPr>
            <a:xfrm>
              <a:off x="3328187" y="2824892"/>
              <a:ext cx="252729" cy="0"/>
            </a:xfrm>
            <a:custGeom>
              <a:avLst/>
              <a:gdLst/>
              <a:ahLst/>
              <a:cxnLst/>
              <a:rect l="l" t="t" r="r" b="b"/>
              <a:pathLst>
                <a:path w="252729" h="0">
                  <a:moveTo>
                    <a:pt x="0" y="0"/>
                  </a:moveTo>
                  <a:lnTo>
                    <a:pt x="252489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1879193" y="2708999"/>
              <a:ext cx="1449070" cy="232410"/>
            </a:xfrm>
            <a:custGeom>
              <a:avLst/>
              <a:gdLst/>
              <a:ahLst/>
              <a:cxnLst/>
              <a:rect l="l" t="t" r="r" b="b"/>
              <a:pathLst>
                <a:path w="1449070" h="232410">
                  <a:moveTo>
                    <a:pt x="1448993" y="0"/>
                  </a:moveTo>
                  <a:lnTo>
                    <a:pt x="0" y="0"/>
                  </a:lnTo>
                  <a:lnTo>
                    <a:pt x="0" y="231787"/>
                  </a:lnTo>
                  <a:lnTo>
                    <a:pt x="1448993" y="231787"/>
                  </a:lnTo>
                  <a:lnTo>
                    <a:pt x="1448993" y="0"/>
                  </a:lnTo>
                  <a:close/>
                </a:path>
              </a:pathLst>
            </a:custGeom>
            <a:solidFill>
              <a:srgbClr val="C6BDD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5020678" y="2884701"/>
              <a:ext cx="346710" cy="0"/>
            </a:xfrm>
            <a:custGeom>
              <a:avLst/>
              <a:gdLst/>
              <a:ahLst/>
              <a:cxnLst/>
              <a:rect l="l" t="t" r="r" b="b"/>
              <a:pathLst>
                <a:path w="346710" h="0">
                  <a:moveTo>
                    <a:pt x="0" y="0"/>
                  </a:moveTo>
                  <a:lnTo>
                    <a:pt x="346506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3328187" y="4162074"/>
              <a:ext cx="252729" cy="1242060"/>
            </a:xfrm>
            <a:custGeom>
              <a:avLst/>
              <a:gdLst/>
              <a:ahLst/>
              <a:cxnLst/>
              <a:rect l="l" t="t" r="r" b="b"/>
              <a:pathLst>
                <a:path w="252729" h="1242060">
                  <a:moveTo>
                    <a:pt x="0" y="1241663"/>
                  </a:moveTo>
                  <a:lnTo>
                    <a:pt x="252489" y="1241663"/>
                  </a:lnTo>
                </a:path>
                <a:path w="252729" h="1242060">
                  <a:moveTo>
                    <a:pt x="0" y="0"/>
                  </a:moveTo>
                  <a:lnTo>
                    <a:pt x="252489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5020678" y="2093548"/>
              <a:ext cx="346710" cy="3880485"/>
            </a:xfrm>
            <a:custGeom>
              <a:avLst/>
              <a:gdLst/>
              <a:ahLst/>
              <a:cxnLst/>
              <a:rect l="l" t="t" r="r" b="b"/>
              <a:pathLst>
                <a:path w="346710" h="3880485">
                  <a:moveTo>
                    <a:pt x="0" y="1403506"/>
                  </a:moveTo>
                  <a:lnTo>
                    <a:pt x="346506" y="1403506"/>
                  </a:lnTo>
                </a:path>
                <a:path w="346710" h="3880485">
                  <a:moveTo>
                    <a:pt x="0" y="0"/>
                  </a:moveTo>
                  <a:lnTo>
                    <a:pt x="346506" y="0"/>
                  </a:lnTo>
                </a:path>
                <a:path w="346710" h="3880485">
                  <a:moveTo>
                    <a:pt x="0" y="3880304"/>
                  </a:moveTo>
                  <a:lnTo>
                    <a:pt x="346506" y="3880304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3328187" y="7321163"/>
              <a:ext cx="252729" cy="2277110"/>
            </a:xfrm>
            <a:custGeom>
              <a:avLst/>
              <a:gdLst/>
              <a:ahLst/>
              <a:cxnLst/>
              <a:rect l="l" t="t" r="r" b="b"/>
              <a:pathLst>
                <a:path w="252729" h="2277109">
                  <a:moveTo>
                    <a:pt x="0" y="0"/>
                  </a:moveTo>
                  <a:lnTo>
                    <a:pt x="252489" y="0"/>
                  </a:lnTo>
                </a:path>
                <a:path w="252729" h="2277109">
                  <a:moveTo>
                    <a:pt x="0" y="2276627"/>
                  </a:moveTo>
                  <a:lnTo>
                    <a:pt x="252489" y="2276627"/>
                  </a:lnTo>
                </a:path>
                <a:path w="252729" h="2277109">
                  <a:moveTo>
                    <a:pt x="0" y="1401438"/>
                  </a:moveTo>
                  <a:lnTo>
                    <a:pt x="252489" y="1401438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/>
          <p:cNvSpPr/>
          <p:nvPr/>
        </p:nvSpPr>
        <p:spPr>
          <a:xfrm>
            <a:off x="4480674" y="8722602"/>
            <a:ext cx="552450" cy="0"/>
          </a:xfrm>
          <a:custGeom>
            <a:avLst/>
            <a:gdLst/>
            <a:ahLst/>
            <a:cxnLst/>
            <a:rect l="l" t="t" r="r" b="b"/>
            <a:pathLst>
              <a:path w="552450" h="0">
                <a:moveTo>
                  <a:pt x="0" y="0"/>
                </a:moveTo>
                <a:lnTo>
                  <a:pt x="552208" y="0"/>
                </a:lnTo>
              </a:path>
            </a:pathLst>
          </a:custGeom>
          <a:ln w="6350">
            <a:solidFill>
              <a:srgbClr val="939598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1930000" y="2737572"/>
            <a:ext cx="538480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Funciones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879193" y="7205268"/>
            <a:ext cx="1449070" cy="232410"/>
          </a:xfrm>
          <a:custGeom>
            <a:avLst/>
            <a:gdLst/>
            <a:ahLst/>
            <a:cxnLst/>
            <a:rect l="l" t="t" r="r" b="b"/>
            <a:pathLst>
              <a:path w="1449070" h="232409">
                <a:moveTo>
                  <a:pt x="1448993" y="0"/>
                </a:moveTo>
                <a:lnTo>
                  <a:pt x="0" y="0"/>
                </a:lnTo>
                <a:lnTo>
                  <a:pt x="0" y="231787"/>
                </a:lnTo>
                <a:lnTo>
                  <a:pt x="1448993" y="231787"/>
                </a:lnTo>
                <a:lnTo>
                  <a:pt x="1448993" y="0"/>
                </a:lnTo>
                <a:close/>
              </a:path>
            </a:pathLst>
          </a:custGeom>
          <a:solidFill>
            <a:srgbClr val="C6BDD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/>
          <p:nvPr/>
        </p:nvSpPr>
        <p:spPr>
          <a:xfrm>
            <a:off x="1930000" y="7233843"/>
            <a:ext cx="299085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-55">
                <a:solidFill>
                  <a:srgbClr val="231F20"/>
                </a:solidFill>
                <a:latin typeface="Calibri"/>
                <a:cs typeface="Calibri"/>
              </a:rPr>
              <a:t>T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ipos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879193" y="9405708"/>
            <a:ext cx="1449070" cy="384175"/>
          </a:xfrm>
          <a:custGeom>
            <a:avLst/>
            <a:gdLst/>
            <a:ahLst/>
            <a:cxnLst/>
            <a:rect l="l" t="t" r="r" b="b"/>
            <a:pathLst>
              <a:path w="1449070" h="384175">
                <a:moveTo>
                  <a:pt x="1448993" y="0"/>
                </a:moveTo>
                <a:lnTo>
                  <a:pt x="0" y="0"/>
                </a:lnTo>
                <a:lnTo>
                  <a:pt x="0" y="384175"/>
                </a:lnTo>
                <a:lnTo>
                  <a:pt x="1448993" y="384175"/>
                </a:lnTo>
                <a:lnTo>
                  <a:pt x="1448993" y="0"/>
                </a:lnTo>
                <a:close/>
              </a:path>
            </a:pathLst>
          </a:custGeom>
          <a:solidFill>
            <a:srgbClr val="C6BDD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 txBox="1"/>
          <p:nvPr/>
        </p:nvSpPr>
        <p:spPr>
          <a:xfrm>
            <a:off x="1930000" y="9434277"/>
            <a:ext cx="1016000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Políticas</a:t>
            </a:r>
            <a:r>
              <a:rPr dirty="0" sz="10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capital </a:t>
            </a:r>
            <a:r>
              <a:rPr dirty="0" sz="1000" spc="-2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879193" y="7829842"/>
            <a:ext cx="5105400" cy="402590"/>
          </a:xfrm>
          <a:custGeom>
            <a:avLst/>
            <a:gdLst/>
            <a:ahLst/>
            <a:cxnLst/>
            <a:rect l="l" t="t" r="r" b="b"/>
            <a:pathLst>
              <a:path w="5105400" h="402590">
                <a:moveTo>
                  <a:pt x="5104803" y="0"/>
                </a:moveTo>
                <a:lnTo>
                  <a:pt x="0" y="0"/>
                </a:lnTo>
                <a:lnTo>
                  <a:pt x="0" y="402005"/>
                </a:lnTo>
                <a:lnTo>
                  <a:pt x="5104803" y="402005"/>
                </a:lnTo>
                <a:lnTo>
                  <a:pt x="5104803" y="0"/>
                </a:lnTo>
                <a:close/>
              </a:path>
            </a:pathLst>
          </a:custGeom>
          <a:solidFill>
            <a:srgbClr val="C6BDD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 txBox="1"/>
          <p:nvPr/>
        </p:nvSpPr>
        <p:spPr>
          <a:xfrm>
            <a:off x="1930000" y="7858428"/>
            <a:ext cx="500316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Funciones.</a:t>
            </a:r>
            <a:r>
              <a:rPr dirty="0" sz="1000" spc="1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000" spc="1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función</a:t>
            </a:r>
            <a:r>
              <a:rPr dirty="0" sz="1000" spc="1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básica</a:t>
            </a:r>
            <a:r>
              <a:rPr dirty="0" sz="1000" spc="1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es</a:t>
            </a:r>
            <a:r>
              <a:rPr dirty="0" sz="1000" spc="1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35">
                <a:solidFill>
                  <a:srgbClr val="231F20"/>
                </a:solidFill>
                <a:latin typeface="Calibri"/>
                <a:cs typeface="Calibri"/>
              </a:rPr>
              <a:t>constituir</a:t>
            </a:r>
            <a:r>
              <a:rPr dirty="0" sz="1000" spc="1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una</a:t>
            </a:r>
            <a:r>
              <a:rPr dirty="0" sz="1000" spc="1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ventaja</a:t>
            </a:r>
            <a:r>
              <a:rPr dirty="0" sz="1000" spc="1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diferenciadora</a:t>
            </a:r>
            <a:r>
              <a:rPr dirty="0" sz="1000" spc="1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1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000" spc="1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empresa</a:t>
            </a:r>
            <a:r>
              <a:rPr dirty="0" sz="1000" spc="1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respecto </a:t>
            </a:r>
            <a:r>
              <a:rPr dirty="0" sz="1000" spc="-2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al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40">
                <a:solidFill>
                  <a:srgbClr val="231F20"/>
                </a:solidFill>
                <a:latin typeface="Calibri"/>
                <a:cs typeface="Calibri"/>
              </a:rPr>
              <a:t>resto</a:t>
            </a:r>
            <a:r>
              <a:rPr dirty="0" sz="10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las</a:t>
            </a:r>
            <a:r>
              <a:rPr dirty="0" sz="10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>
                <a:solidFill>
                  <a:srgbClr val="231F20"/>
                </a:solidFill>
                <a:latin typeface="Calibri"/>
                <a:cs typeface="Calibri"/>
              </a:rPr>
              <a:t>empresas.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879193" y="5134851"/>
            <a:ext cx="1449070" cy="539115"/>
          </a:xfrm>
          <a:custGeom>
            <a:avLst/>
            <a:gdLst/>
            <a:ahLst/>
            <a:cxnLst/>
            <a:rect l="l" t="t" r="r" b="b"/>
            <a:pathLst>
              <a:path w="1449070" h="539114">
                <a:moveTo>
                  <a:pt x="1448993" y="0"/>
                </a:moveTo>
                <a:lnTo>
                  <a:pt x="0" y="0"/>
                </a:lnTo>
                <a:lnTo>
                  <a:pt x="0" y="538797"/>
                </a:lnTo>
                <a:lnTo>
                  <a:pt x="1448993" y="538797"/>
                </a:lnTo>
                <a:lnTo>
                  <a:pt x="1448993" y="0"/>
                </a:lnTo>
                <a:close/>
              </a:path>
            </a:pathLst>
          </a:custGeom>
          <a:solidFill>
            <a:srgbClr val="C6BDD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 txBox="1"/>
          <p:nvPr/>
        </p:nvSpPr>
        <p:spPr>
          <a:xfrm>
            <a:off x="1904600" y="5163418"/>
            <a:ext cx="129413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 marR="197485">
              <a:lnSpc>
                <a:spcPct val="100000"/>
              </a:lnSpc>
              <a:spcBef>
                <a:spcPts val="100"/>
              </a:spcBef>
            </a:pPr>
            <a:r>
              <a:rPr dirty="0" baseline="11111" sz="1500" spc="52">
                <a:solidFill>
                  <a:srgbClr val="231F20"/>
                </a:solidFill>
                <a:latin typeface="Calibri"/>
                <a:cs typeface="Calibri"/>
              </a:rPr>
              <a:t>¿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Cómo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se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organiza </a:t>
            </a:r>
            <a:r>
              <a:rPr dirty="0" sz="1000" spc="-2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0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Calibri"/>
                <a:cs typeface="Calibri"/>
              </a:rPr>
              <a:t>Departamento</a:t>
            </a:r>
            <a:endParaRPr sz="1000">
              <a:latin typeface="Calibri"/>
              <a:cs typeface="Calibri"/>
            </a:endParaRPr>
          </a:p>
          <a:p>
            <a:pPr marL="38100">
              <a:lnSpc>
                <a:spcPct val="100000"/>
              </a:lnSpc>
            </a:pP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Recursos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Humanos?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879193" y="8530514"/>
            <a:ext cx="1449070" cy="384810"/>
          </a:xfrm>
          <a:custGeom>
            <a:avLst/>
            <a:gdLst/>
            <a:ahLst/>
            <a:cxnLst/>
            <a:rect l="l" t="t" r="r" b="b"/>
            <a:pathLst>
              <a:path w="1449070" h="384809">
                <a:moveTo>
                  <a:pt x="1448993" y="0"/>
                </a:moveTo>
                <a:lnTo>
                  <a:pt x="0" y="0"/>
                </a:lnTo>
                <a:lnTo>
                  <a:pt x="0" y="384187"/>
                </a:lnTo>
                <a:lnTo>
                  <a:pt x="1448993" y="384187"/>
                </a:lnTo>
                <a:lnTo>
                  <a:pt x="1448993" y="0"/>
                </a:lnTo>
                <a:close/>
              </a:path>
            </a:pathLst>
          </a:custGeom>
          <a:solidFill>
            <a:srgbClr val="C6BDD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 txBox="1"/>
          <p:nvPr/>
        </p:nvSpPr>
        <p:spPr>
          <a:xfrm>
            <a:off x="1930000" y="8559085"/>
            <a:ext cx="12973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0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r>
              <a:rPr dirty="0" sz="10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>
                <a:solidFill>
                  <a:srgbClr val="231F20"/>
                </a:solidFill>
                <a:latin typeface="Calibri"/>
                <a:cs typeface="Calibri"/>
              </a:rPr>
              <a:t>como </a:t>
            </a:r>
            <a:r>
              <a:rPr dirty="0" sz="1000" spc="-2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ventaja</a:t>
            </a:r>
            <a:r>
              <a:rPr dirty="0" sz="10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Calibri"/>
                <a:cs typeface="Calibri"/>
              </a:rPr>
              <a:t>competitiva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879193" y="3893794"/>
            <a:ext cx="1449070" cy="536575"/>
          </a:xfrm>
          <a:custGeom>
            <a:avLst/>
            <a:gdLst/>
            <a:ahLst/>
            <a:cxnLst/>
            <a:rect l="l" t="t" r="r" b="b"/>
            <a:pathLst>
              <a:path w="1449070" h="536575">
                <a:moveTo>
                  <a:pt x="1448993" y="0"/>
                </a:moveTo>
                <a:lnTo>
                  <a:pt x="0" y="0"/>
                </a:lnTo>
                <a:lnTo>
                  <a:pt x="0" y="536574"/>
                </a:lnTo>
                <a:lnTo>
                  <a:pt x="1448993" y="536574"/>
                </a:lnTo>
                <a:lnTo>
                  <a:pt x="1448993" y="0"/>
                </a:lnTo>
                <a:close/>
              </a:path>
            </a:pathLst>
          </a:custGeom>
          <a:solidFill>
            <a:srgbClr val="C6BDD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9" name="object 29"/>
          <p:cNvSpPr txBox="1"/>
          <p:nvPr/>
        </p:nvSpPr>
        <p:spPr>
          <a:xfrm>
            <a:off x="1930000" y="3922360"/>
            <a:ext cx="1061085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1000">
                <a:solidFill>
                  <a:srgbClr val="231F20"/>
                </a:solidFill>
                <a:latin typeface="Calibri"/>
                <a:cs typeface="Calibri"/>
              </a:rPr>
              <a:t>Posición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que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ocupa </a:t>
            </a:r>
            <a:r>
              <a:rPr dirty="0" sz="1000" spc="-2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 el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organigrama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 de</a:t>
            </a:r>
            <a:r>
              <a:rPr dirty="0" sz="10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0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empresa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3580676" y="1982889"/>
            <a:ext cx="1440180" cy="221615"/>
          </a:xfrm>
          <a:custGeom>
            <a:avLst/>
            <a:gdLst/>
            <a:ahLst/>
            <a:cxnLst/>
            <a:rect l="l" t="t" r="r" b="b"/>
            <a:pathLst>
              <a:path w="1440179" h="221614">
                <a:moveTo>
                  <a:pt x="1440002" y="0"/>
                </a:moveTo>
                <a:lnTo>
                  <a:pt x="0" y="0"/>
                </a:lnTo>
                <a:lnTo>
                  <a:pt x="0" y="221310"/>
                </a:lnTo>
                <a:lnTo>
                  <a:pt x="1440002" y="221310"/>
                </a:lnTo>
                <a:lnTo>
                  <a:pt x="1440002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1" name="object 31"/>
          <p:cNvSpPr txBox="1"/>
          <p:nvPr/>
        </p:nvSpPr>
        <p:spPr>
          <a:xfrm>
            <a:off x="3631478" y="2013690"/>
            <a:ext cx="685165" cy="162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Organización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580676" y="7037857"/>
            <a:ext cx="900430" cy="572770"/>
          </a:xfrm>
          <a:prstGeom prst="rect">
            <a:avLst/>
          </a:prstGeom>
          <a:solidFill>
            <a:srgbClr val="E0DBED"/>
          </a:solidFill>
        </p:spPr>
        <p:txBody>
          <a:bodyPr wrap="square" lIns="0" tIns="43180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340"/>
              </a:spcBef>
            </a:pPr>
            <a:r>
              <a:rPr dirty="0" sz="900" spc="-40">
                <a:solidFill>
                  <a:srgbClr val="231F20"/>
                </a:solidFill>
                <a:latin typeface="Calibri"/>
                <a:cs typeface="Calibri"/>
              </a:rPr>
              <a:t>Intuitivo</a:t>
            </a:r>
            <a:endParaRPr sz="900">
              <a:latin typeface="Calibri"/>
              <a:cs typeface="Calibri"/>
            </a:endParaRPr>
          </a:p>
          <a:p>
            <a:pPr marL="63500" marR="95250">
              <a:lnSpc>
                <a:spcPct val="128099"/>
              </a:lnSpc>
            </a:pPr>
            <a:r>
              <a:rPr dirty="0" sz="900" spc="-30">
                <a:solidFill>
                  <a:srgbClr val="231F20"/>
                </a:solidFill>
                <a:latin typeface="Calibri"/>
                <a:cs typeface="Calibri"/>
              </a:rPr>
              <a:t>Por</a:t>
            </a:r>
            <a:r>
              <a:rPr dirty="0" sz="9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experiencia </a:t>
            </a:r>
            <a:r>
              <a:rPr dirty="0" sz="900" spc="-1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Formal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580676" y="9223591"/>
            <a:ext cx="1903730" cy="748665"/>
          </a:xfrm>
          <a:prstGeom prst="rect">
            <a:avLst/>
          </a:prstGeom>
          <a:solidFill>
            <a:srgbClr val="E0DBED"/>
          </a:solidFill>
        </p:spPr>
        <p:txBody>
          <a:bodyPr wrap="square" lIns="0" tIns="4445" rIns="0" bIns="0" rtlCol="0" vert="horz">
            <a:spAutoFit/>
          </a:bodyPr>
          <a:lstStyle/>
          <a:p>
            <a:pPr marL="63500" marR="481965">
              <a:lnSpc>
                <a:spcPct val="128099"/>
              </a:lnSpc>
              <a:spcBef>
                <a:spcPts val="35"/>
              </a:spcBef>
            </a:pP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gestión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por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competencias </a:t>
            </a:r>
            <a:r>
              <a:rPr dirty="0" sz="900" spc="-1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inteligencia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emocional</a:t>
            </a:r>
            <a:endParaRPr sz="900">
              <a:latin typeface="Calibri"/>
              <a:cs typeface="Calibri"/>
            </a:endParaRPr>
          </a:p>
          <a:p>
            <a:pPr marL="63500">
              <a:lnSpc>
                <a:spcPct val="100000"/>
              </a:lnSpc>
              <a:spcBef>
                <a:spcPts val="305"/>
              </a:spcBef>
            </a:pP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gestión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conocimiento</a:t>
            </a:r>
            <a:endParaRPr sz="900">
              <a:latin typeface="Calibri"/>
              <a:cs typeface="Calibri"/>
            </a:endParaRPr>
          </a:p>
          <a:p>
            <a:pPr marL="63500">
              <a:lnSpc>
                <a:spcPct val="100000"/>
              </a:lnSpc>
              <a:spcBef>
                <a:spcPts val="305"/>
              </a:spcBef>
            </a:pP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modificación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las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conductas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3580676" y="2774048"/>
            <a:ext cx="3403600" cy="2099945"/>
          </a:xfrm>
          <a:custGeom>
            <a:avLst/>
            <a:gdLst/>
            <a:ahLst/>
            <a:cxnLst/>
            <a:rect l="l" t="t" r="r" b="b"/>
            <a:pathLst>
              <a:path w="3403600" h="2099945">
                <a:moveTo>
                  <a:pt x="1439989" y="0"/>
                </a:moveTo>
                <a:lnTo>
                  <a:pt x="0" y="0"/>
                </a:lnTo>
                <a:lnTo>
                  <a:pt x="0" y="221310"/>
                </a:lnTo>
                <a:lnTo>
                  <a:pt x="1439989" y="221310"/>
                </a:lnTo>
                <a:lnTo>
                  <a:pt x="1439989" y="0"/>
                </a:lnTo>
                <a:close/>
              </a:path>
              <a:path w="3403600" h="2099945">
                <a:moveTo>
                  <a:pt x="3403320" y="1878241"/>
                </a:moveTo>
                <a:lnTo>
                  <a:pt x="0" y="1878241"/>
                </a:lnTo>
                <a:lnTo>
                  <a:pt x="0" y="2099551"/>
                </a:lnTo>
                <a:lnTo>
                  <a:pt x="3403320" y="2099551"/>
                </a:lnTo>
                <a:lnTo>
                  <a:pt x="3403320" y="1878241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5" name="object 35"/>
          <p:cNvSpPr txBox="1"/>
          <p:nvPr/>
        </p:nvSpPr>
        <p:spPr>
          <a:xfrm>
            <a:off x="3631478" y="2804841"/>
            <a:ext cx="390525" cy="162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Gestión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6" name="object 36"/>
          <p:cNvSpPr/>
          <p:nvPr/>
        </p:nvSpPr>
        <p:spPr>
          <a:xfrm>
            <a:off x="3580676" y="5323497"/>
            <a:ext cx="3403600" cy="361315"/>
          </a:xfrm>
          <a:custGeom>
            <a:avLst/>
            <a:gdLst/>
            <a:ahLst/>
            <a:cxnLst/>
            <a:rect l="l" t="t" r="r" b="b"/>
            <a:pathLst>
              <a:path w="3403600" h="361314">
                <a:moveTo>
                  <a:pt x="3403320" y="0"/>
                </a:moveTo>
                <a:lnTo>
                  <a:pt x="0" y="0"/>
                </a:lnTo>
                <a:lnTo>
                  <a:pt x="0" y="361010"/>
                </a:lnTo>
                <a:lnTo>
                  <a:pt x="3403320" y="361010"/>
                </a:lnTo>
                <a:lnTo>
                  <a:pt x="3403320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7" name="object 37"/>
          <p:cNvSpPr txBox="1"/>
          <p:nvPr/>
        </p:nvSpPr>
        <p:spPr>
          <a:xfrm>
            <a:off x="3631478" y="5354294"/>
            <a:ext cx="3302000" cy="3022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marL="12700" marR="5080" indent="-635">
              <a:lnSpc>
                <a:spcPct val="101800"/>
              </a:lnSpc>
              <a:spcBef>
                <a:spcPts val="80"/>
              </a:spcBef>
            </a:pP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Comunicación</a:t>
            </a:r>
            <a:r>
              <a:rPr dirty="0" sz="900" spc="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900" spc="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900" spc="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área</a:t>
            </a:r>
            <a:r>
              <a:rPr dirty="0" sz="900" spc="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recursos</a:t>
            </a:r>
            <a:r>
              <a:rPr dirty="0" sz="900" spc="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humanos:</a:t>
            </a:r>
            <a:r>
              <a:rPr dirty="0" sz="900" spc="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circular</a:t>
            </a:r>
            <a:r>
              <a:rPr dirty="0" sz="900" spc="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interna,</a:t>
            </a:r>
            <a:r>
              <a:rPr dirty="0" sz="900" spc="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nota </a:t>
            </a:r>
            <a:r>
              <a:rPr dirty="0" sz="900" spc="-1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informativa,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memorándum,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publicaciones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periódicas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3580676" y="4989601"/>
            <a:ext cx="3403600" cy="221615"/>
          </a:xfrm>
          <a:custGeom>
            <a:avLst/>
            <a:gdLst/>
            <a:ahLst/>
            <a:cxnLst/>
            <a:rect l="l" t="t" r="r" b="b"/>
            <a:pathLst>
              <a:path w="3403600" h="221614">
                <a:moveTo>
                  <a:pt x="3403320" y="0"/>
                </a:moveTo>
                <a:lnTo>
                  <a:pt x="0" y="0"/>
                </a:lnTo>
                <a:lnTo>
                  <a:pt x="0" y="221310"/>
                </a:lnTo>
                <a:lnTo>
                  <a:pt x="3403320" y="221310"/>
                </a:lnTo>
                <a:lnTo>
                  <a:pt x="3403320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9" name="object 39"/>
          <p:cNvSpPr txBox="1"/>
          <p:nvPr/>
        </p:nvSpPr>
        <p:spPr>
          <a:xfrm>
            <a:off x="3631478" y="4683089"/>
            <a:ext cx="2331085" cy="5003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00" spc="30">
                <a:solidFill>
                  <a:srgbClr val="231F20"/>
                </a:solidFill>
                <a:latin typeface="Calibri"/>
                <a:cs typeface="Calibri"/>
              </a:rPr>
              <a:t>Organigrama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departamento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según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funciones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2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Enfoques: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burocrático,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organizativo,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estratégico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3580676" y="3316554"/>
            <a:ext cx="1440180" cy="361315"/>
          </a:xfrm>
          <a:custGeom>
            <a:avLst/>
            <a:gdLst/>
            <a:ahLst/>
            <a:cxnLst/>
            <a:rect l="l" t="t" r="r" b="b"/>
            <a:pathLst>
              <a:path w="1440179" h="361314">
                <a:moveTo>
                  <a:pt x="1440002" y="0"/>
                </a:moveTo>
                <a:lnTo>
                  <a:pt x="0" y="0"/>
                </a:lnTo>
                <a:lnTo>
                  <a:pt x="0" y="361010"/>
                </a:lnTo>
                <a:lnTo>
                  <a:pt x="1440002" y="361010"/>
                </a:lnTo>
                <a:lnTo>
                  <a:pt x="1440002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1" name="object 41"/>
          <p:cNvSpPr txBox="1"/>
          <p:nvPr/>
        </p:nvSpPr>
        <p:spPr>
          <a:xfrm>
            <a:off x="3631478" y="3347345"/>
            <a:ext cx="975360" cy="3022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Evaluación</a:t>
            </a:r>
            <a:r>
              <a:rPr dirty="0" sz="9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y</a:t>
            </a:r>
            <a:r>
              <a:rPr dirty="0" sz="9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Calibri"/>
                <a:cs typeface="Calibri"/>
              </a:rPr>
              <a:t>control </a:t>
            </a:r>
            <a:r>
              <a:rPr dirty="0" sz="900" spc="-19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desempeño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2" name="object 42"/>
          <p:cNvSpPr/>
          <p:nvPr/>
        </p:nvSpPr>
        <p:spPr>
          <a:xfrm>
            <a:off x="3580676" y="5793346"/>
            <a:ext cx="1440180" cy="361315"/>
          </a:xfrm>
          <a:custGeom>
            <a:avLst/>
            <a:gdLst/>
            <a:ahLst/>
            <a:cxnLst/>
            <a:rect l="l" t="t" r="r" b="b"/>
            <a:pathLst>
              <a:path w="1440179" h="361314">
                <a:moveTo>
                  <a:pt x="1440002" y="0"/>
                </a:moveTo>
                <a:lnTo>
                  <a:pt x="0" y="0"/>
                </a:lnTo>
                <a:lnTo>
                  <a:pt x="0" y="361010"/>
                </a:lnTo>
                <a:lnTo>
                  <a:pt x="1440002" y="361010"/>
                </a:lnTo>
                <a:lnTo>
                  <a:pt x="1440002" y="0"/>
                </a:lnTo>
                <a:close/>
              </a:path>
            </a:pathLst>
          </a:custGeom>
          <a:solidFill>
            <a:srgbClr val="E0DBE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3" name="object 43"/>
          <p:cNvSpPr txBox="1"/>
          <p:nvPr/>
        </p:nvSpPr>
        <p:spPr>
          <a:xfrm>
            <a:off x="3631478" y="5824144"/>
            <a:ext cx="1194435" cy="3022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Comunicación</a:t>
            </a:r>
            <a:r>
              <a:rPr dirty="0" sz="9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con</a:t>
            </a:r>
            <a:endParaRPr sz="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9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organismos</a:t>
            </a:r>
            <a:r>
              <a:rPr dirty="0" sz="9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laborales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3580676" y="8611958"/>
            <a:ext cx="900430" cy="221615"/>
          </a:xfrm>
          <a:prstGeom prst="rect">
            <a:avLst/>
          </a:prstGeom>
          <a:solidFill>
            <a:srgbClr val="E0DBED"/>
          </a:solidFill>
        </p:spPr>
        <p:txBody>
          <a:bodyPr wrap="square" lIns="0" tIns="43180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340"/>
              </a:spcBef>
            </a:pP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Estrategias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3580676" y="3893731"/>
            <a:ext cx="3403600" cy="537210"/>
          </a:xfrm>
          <a:prstGeom prst="rect">
            <a:avLst/>
          </a:prstGeom>
          <a:solidFill>
            <a:srgbClr val="E0DBED"/>
          </a:solidFill>
        </p:spPr>
        <p:txBody>
          <a:bodyPr wrap="square" lIns="0" tIns="43180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340"/>
              </a:spcBef>
            </a:pP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segundo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nivel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organigrama</a:t>
            </a:r>
            <a:endParaRPr sz="900">
              <a:latin typeface="Calibri"/>
              <a:cs typeface="Calibri"/>
            </a:endParaRPr>
          </a:p>
          <a:p>
            <a:pPr marL="62865" marR="55880">
              <a:lnSpc>
                <a:spcPct val="101800"/>
              </a:lnSpc>
              <a:spcBef>
                <a:spcPts val="285"/>
              </a:spcBef>
            </a:pP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la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departamentación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por</a:t>
            </a:r>
            <a:r>
              <a:rPr dirty="0" sz="900" spc="1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funciones,</a:t>
            </a:r>
            <a:r>
              <a:rPr dirty="0" sz="900" spc="19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al área de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recursos</a:t>
            </a:r>
            <a:r>
              <a:rPr dirty="0" sz="900" spc="1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humanos </a:t>
            </a:r>
            <a:r>
              <a:rPr dirty="0" sz="900" spc="-1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le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corresponde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Departamento</a:t>
            </a:r>
            <a:r>
              <a:rPr dirty="0" sz="9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Recursos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5421153" y="2590625"/>
            <a:ext cx="995680" cy="5524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28099"/>
              </a:lnSpc>
              <a:spcBef>
                <a:spcPts val="100"/>
              </a:spcBef>
            </a:pP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Administración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Relaciones</a:t>
            </a:r>
            <a:r>
              <a:rPr dirty="0" sz="9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laborales </a:t>
            </a:r>
            <a:r>
              <a:rPr dirty="0" sz="900" spc="-19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Servicios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sociales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47" name="object 47"/>
          <p:cNvGrpSpPr/>
          <p:nvPr/>
        </p:nvGrpSpPr>
        <p:grpSpPr>
          <a:xfrm>
            <a:off x="5364003" y="2591995"/>
            <a:ext cx="1620520" cy="585470"/>
            <a:chOff x="5364003" y="2591995"/>
            <a:chExt cx="1620520" cy="585470"/>
          </a:xfrm>
        </p:grpSpPr>
        <p:sp>
          <p:nvSpPr>
            <p:cNvPr id="48" name="object 48"/>
            <p:cNvSpPr/>
            <p:nvPr/>
          </p:nvSpPr>
          <p:spPr>
            <a:xfrm>
              <a:off x="5367178" y="2617712"/>
              <a:ext cx="0" cy="541020"/>
            </a:xfrm>
            <a:custGeom>
              <a:avLst/>
              <a:gdLst/>
              <a:ahLst/>
              <a:cxnLst/>
              <a:rect l="l" t="t" r="r" b="b"/>
              <a:pathLst>
                <a:path w="0" h="541019">
                  <a:moveTo>
                    <a:pt x="0" y="0"/>
                  </a:moveTo>
                  <a:lnTo>
                    <a:pt x="0" y="540435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9" name="object 49"/>
            <p:cNvSpPr/>
            <p:nvPr/>
          </p:nvSpPr>
          <p:spPr>
            <a:xfrm>
              <a:off x="5389321" y="3174229"/>
              <a:ext cx="1576070" cy="0"/>
            </a:xfrm>
            <a:custGeom>
              <a:avLst/>
              <a:gdLst/>
              <a:ahLst/>
              <a:cxnLst/>
              <a:rect l="l" t="t" r="r" b="b"/>
              <a:pathLst>
                <a:path w="1576070" h="0">
                  <a:moveTo>
                    <a:pt x="0" y="0"/>
                  </a:moveTo>
                  <a:lnTo>
                    <a:pt x="1575689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0" name="object 50"/>
            <p:cNvSpPr/>
            <p:nvPr/>
          </p:nvSpPr>
          <p:spPr>
            <a:xfrm>
              <a:off x="6980829" y="2611253"/>
              <a:ext cx="0" cy="541020"/>
            </a:xfrm>
            <a:custGeom>
              <a:avLst/>
              <a:gdLst/>
              <a:ahLst/>
              <a:cxnLst/>
              <a:rect l="l" t="t" r="r" b="b"/>
              <a:pathLst>
                <a:path w="0" h="541019">
                  <a:moveTo>
                    <a:pt x="0" y="540435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1" name="object 51"/>
            <p:cNvSpPr/>
            <p:nvPr/>
          </p:nvSpPr>
          <p:spPr>
            <a:xfrm>
              <a:off x="5382996" y="2595172"/>
              <a:ext cx="1576070" cy="0"/>
            </a:xfrm>
            <a:custGeom>
              <a:avLst/>
              <a:gdLst/>
              <a:ahLst/>
              <a:cxnLst/>
              <a:rect l="l" t="t" r="r" b="b"/>
              <a:pathLst>
                <a:path w="1576070" h="0">
                  <a:moveTo>
                    <a:pt x="1575689" y="0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2" name="object 52"/>
            <p:cNvSpPr/>
            <p:nvPr/>
          </p:nvSpPr>
          <p:spPr>
            <a:xfrm>
              <a:off x="5367178" y="2595170"/>
              <a:ext cx="1614170" cy="579120"/>
            </a:xfrm>
            <a:custGeom>
              <a:avLst/>
              <a:gdLst/>
              <a:ahLst/>
              <a:cxnLst/>
              <a:rect l="l" t="t" r="r" b="b"/>
              <a:pathLst>
                <a:path w="1614170" h="579119">
                  <a:moveTo>
                    <a:pt x="0" y="569429"/>
                  </a:moveTo>
                  <a:lnTo>
                    <a:pt x="0" y="579056"/>
                  </a:lnTo>
                  <a:lnTo>
                    <a:pt x="9499" y="579056"/>
                  </a:lnTo>
                </a:path>
                <a:path w="1614170" h="579119">
                  <a:moveTo>
                    <a:pt x="1604149" y="579056"/>
                  </a:moveTo>
                  <a:lnTo>
                    <a:pt x="1613649" y="579056"/>
                  </a:lnTo>
                  <a:lnTo>
                    <a:pt x="1613649" y="569429"/>
                  </a:lnTo>
                </a:path>
                <a:path w="1614170" h="579119">
                  <a:moveTo>
                    <a:pt x="1613649" y="9626"/>
                  </a:moveTo>
                  <a:lnTo>
                    <a:pt x="1613649" y="0"/>
                  </a:lnTo>
                  <a:lnTo>
                    <a:pt x="1604149" y="0"/>
                  </a:lnTo>
                </a:path>
                <a:path w="1614170" h="579119">
                  <a:moveTo>
                    <a:pt x="9499" y="0"/>
                  </a:moveTo>
                  <a:lnTo>
                    <a:pt x="0" y="0"/>
                  </a:lnTo>
                  <a:lnTo>
                    <a:pt x="0" y="9626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3" name="object 53"/>
          <p:cNvSpPr txBox="1"/>
          <p:nvPr/>
        </p:nvSpPr>
        <p:spPr>
          <a:xfrm>
            <a:off x="5421153" y="3290826"/>
            <a:ext cx="1197610" cy="3771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28099"/>
              </a:lnSpc>
              <a:spcBef>
                <a:spcPts val="100"/>
              </a:spcBef>
            </a:pP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Control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incidencias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Evaluación</a:t>
            </a:r>
            <a:r>
              <a:rPr dirty="0" sz="9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resultados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54" name="object 54"/>
          <p:cNvGrpSpPr/>
          <p:nvPr/>
        </p:nvGrpSpPr>
        <p:grpSpPr>
          <a:xfrm>
            <a:off x="5364003" y="3292198"/>
            <a:ext cx="1620520" cy="410209"/>
            <a:chOff x="5364003" y="3292198"/>
            <a:chExt cx="1620520" cy="410209"/>
          </a:xfrm>
        </p:grpSpPr>
        <p:sp>
          <p:nvSpPr>
            <p:cNvPr id="55" name="object 55"/>
            <p:cNvSpPr/>
            <p:nvPr/>
          </p:nvSpPr>
          <p:spPr>
            <a:xfrm>
              <a:off x="5367178" y="3317055"/>
              <a:ext cx="0" cy="366395"/>
            </a:xfrm>
            <a:custGeom>
              <a:avLst/>
              <a:gdLst/>
              <a:ahLst/>
              <a:cxnLst/>
              <a:rect l="l" t="t" r="r" b="b"/>
              <a:pathLst>
                <a:path w="0" h="366395">
                  <a:moveTo>
                    <a:pt x="0" y="0"/>
                  </a:moveTo>
                  <a:lnTo>
                    <a:pt x="0" y="366166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6" name="object 56"/>
            <p:cNvSpPr/>
            <p:nvPr/>
          </p:nvSpPr>
          <p:spPr>
            <a:xfrm>
              <a:off x="5389321" y="3698736"/>
              <a:ext cx="1576070" cy="0"/>
            </a:xfrm>
            <a:custGeom>
              <a:avLst/>
              <a:gdLst/>
              <a:ahLst/>
              <a:cxnLst/>
              <a:rect l="l" t="t" r="r" b="b"/>
              <a:pathLst>
                <a:path w="1576070" h="0">
                  <a:moveTo>
                    <a:pt x="0" y="0"/>
                  </a:moveTo>
                  <a:lnTo>
                    <a:pt x="1575689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7" name="object 57"/>
            <p:cNvSpPr/>
            <p:nvPr/>
          </p:nvSpPr>
          <p:spPr>
            <a:xfrm>
              <a:off x="6980829" y="3310887"/>
              <a:ext cx="0" cy="366395"/>
            </a:xfrm>
            <a:custGeom>
              <a:avLst/>
              <a:gdLst/>
              <a:ahLst/>
              <a:cxnLst/>
              <a:rect l="l" t="t" r="r" b="b"/>
              <a:pathLst>
                <a:path w="0" h="366395">
                  <a:moveTo>
                    <a:pt x="0" y="366166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8" name="object 58"/>
            <p:cNvSpPr/>
            <p:nvPr/>
          </p:nvSpPr>
          <p:spPr>
            <a:xfrm>
              <a:off x="5382996" y="3295373"/>
              <a:ext cx="1576070" cy="0"/>
            </a:xfrm>
            <a:custGeom>
              <a:avLst/>
              <a:gdLst/>
              <a:ahLst/>
              <a:cxnLst/>
              <a:rect l="l" t="t" r="r" b="b"/>
              <a:pathLst>
                <a:path w="1576070" h="0">
                  <a:moveTo>
                    <a:pt x="1575689" y="0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9" name="object 59"/>
            <p:cNvSpPr/>
            <p:nvPr/>
          </p:nvSpPr>
          <p:spPr>
            <a:xfrm>
              <a:off x="5367178" y="3295374"/>
              <a:ext cx="1614170" cy="403860"/>
            </a:xfrm>
            <a:custGeom>
              <a:avLst/>
              <a:gdLst/>
              <a:ahLst/>
              <a:cxnLst/>
              <a:rect l="l" t="t" r="r" b="b"/>
              <a:pathLst>
                <a:path w="1614170" h="403860">
                  <a:moveTo>
                    <a:pt x="0" y="394017"/>
                  </a:moveTo>
                  <a:lnTo>
                    <a:pt x="0" y="403364"/>
                  </a:lnTo>
                  <a:lnTo>
                    <a:pt x="9499" y="403364"/>
                  </a:lnTo>
                </a:path>
                <a:path w="1614170" h="403860">
                  <a:moveTo>
                    <a:pt x="1604149" y="403364"/>
                  </a:moveTo>
                  <a:lnTo>
                    <a:pt x="1613649" y="403364"/>
                  </a:lnTo>
                  <a:lnTo>
                    <a:pt x="1613649" y="394017"/>
                  </a:lnTo>
                </a:path>
                <a:path w="1614170" h="403860">
                  <a:moveTo>
                    <a:pt x="1613649" y="9347"/>
                  </a:moveTo>
                  <a:lnTo>
                    <a:pt x="1613649" y="0"/>
                  </a:lnTo>
                  <a:lnTo>
                    <a:pt x="1604149" y="0"/>
                  </a:lnTo>
                </a:path>
                <a:path w="1614170" h="403860">
                  <a:moveTo>
                    <a:pt x="9499" y="0"/>
                  </a:moveTo>
                  <a:lnTo>
                    <a:pt x="0" y="0"/>
                  </a:lnTo>
                  <a:lnTo>
                    <a:pt x="0" y="9347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0" name="object 60"/>
          <p:cNvSpPr txBox="1"/>
          <p:nvPr/>
        </p:nvSpPr>
        <p:spPr>
          <a:xfrm>
            <a:off x="5421153" y="5776625"/>
            <a:ext cx="1073150" cy="3771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28099"/>
              </a:lnSpc>
              <a:spcBef>
                <a:spcPts val="100"/>
              </a:spcBef>
            </a:pP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Proceso</a:t>
            </a:r>
            <a:r>
              <a:rPr dirty="0" sz="9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administrativo </a:t>
            </a:r>
            <a:r>
              <a:rPr dirty="0" sz="900" spc="-19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Organismos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61" name="object 61"/>
          <p:cNvGrpSpPr/>
          <p:nvPr/>
        </p:nvGrpSpPr>
        <p:grpSpPr>
          <a:xfrm>
            <a:off x="5364003" y="5777997"/>
            <a:ext cx="1620520" cy="410209"/>
            <a:chOff x="5364003" y="5777997"/>
            <a:chExt cx="1620520" cy="410209"/>
          </a:xfrm>
        </p:grpSpPr>
        <p:sp>
          <p:nvSpPr>
            <p:cNvPr id="62" name="object 62"/>
            <p:cNvSpPr/>
            <p:nvPr/>
          </p:nvSpPr>
          <p:spPr>
            <a:xfrm>
              <a:off x="5367178" y="5802856"/>
              <a:ext cx="0" cy="366395"/>
            </a:xfrm>
            <a:custGeom>
              <a:avLst/>
              <a:gdLst/>
              <a:ahLst/>
              <a:cxnLst/>
              <a:rect l="l" t="t" r="r" b="b"/>
              <a:pathLst>
                <a:path w="0" h="366395">
                  <a:moveTo>
                    <a:pt x="0" y="0"/>
                  </a:moveTo>
                  <a:lnTo>
                    <a:pt x="0" y="366166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3" name="object 63"/>
            <p:cNvSpPr/>
            <p:nvPr/>
          </p:nvSpPr>
          <p:spPr>
            <a:xfrm>
              <a:off x="5389321" y="6184537"/>
              <a:ext cx="1576070" cy="0"/>
            </a:xfrm>
            <a:custGeom>
              <a:avLst/>
              <a:gdLst/>
              <a:ahLst/>
              <a:cxnLst/>
              <a:rect l="l" t="t" r="r" b="b"/>
              <a:pathLst>
                <a:path w="1576070" h="0">
                  <a:moveTo>
                    <a:pt x="0" y="0"/>
                  </a:moveTo>
                  <a:lnTo>
                    <a:pt x="1575689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4" name="object 64"/>
            <p:cNvSpPr/>
            <p:nvPr/>
          </p:nvSpPr>
          <p:spPr>
            <a:xfrm>
              <a:off x="6980829" y="5796687"/>
              <a:ext cx="0" cy="366395"/>
            </a:xfrm>
            <a:custGeom>
              <a:avLst/>
              <a:gdLst/>
              <a:ahLst/>
              <a:cxnLst/>
              <a:rect l="l" t="t" r="r" b="b"/>
              <a:pathLst>
                <a:path w="0" h="366395">
                  <a:moveTo>
                    <a:pt x="0" y="366166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5" name="object 65"/>
            <p:cNvSpPr/>
            <p:nvPr/>
          </p:nvSpPr>
          <p:spPr>
            <a:xfrm>
              <a:off x="5382996" y="5781172"/>
              <a:ext cx="1576070" cy="0"/>
            </a:xfrm>
            <a:custGeom>
              <a:avLst/>
              <a:gdLst/>
              <a:ahLst/>
              <a:cxnLst/>
              <a:rect l="l" t="t" r="r" b="b"/>
              <a:pathLst>
                <a:path w="1576070" h="0">
                  <a:moveTo>
                    <a:pt x="1575689" y="0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6" name="object 66"/>
            <p:cNvSpPr/>
            <p:nvPr/>
          </p:nvSpPr>
          <p:spPr>
            <a:xfrm>
              <a:off x="5367178" y="5781174"/>
              <a:ext cx="1614170" cy="403860"/>
            </a:xfrm>
            <a:custGeom>
              <a:avLst/>
              <a:gdLst/>
              <a:ahLst/>
              <a:cxnLst/>
              <a:rect l="l" t="t" r="r" b="b"/>
              <a:pathLst>
                <a:path w="1614170" h="403860">
                  <a:moveTo>
                    <a:pt x="0" y="394017"/>
                  </a:moveTo>
                  <a:lnTo>
                    <a:pt x="0" y="403364"/>
                  </a:lnTo>
                  <a:lnTo>
                    <a:pt x="9499" y="403364"/>
                  </a:lnTo>
                </a:path>
                <a:path w="1614170" h="403860">
                  <a:moveTo>
                    <a:pt x="1604149" y="403364"/>
                  </a:moveTo>
                  <a:lnTo>
                    <a:pt x="1613649" y="403364"/>
                  </a:lnTo>
                  <a:lnTo>
                    <a:pt x="1613649" y="394017"/>
                  </a:lnTo>
                </a:path>
                <a:path w="1614170" h="403860">
                  <a:moveTo>
                    <a:pt x="1613649" y="9347"/>
                  </a:moveTo>
                  <a:lnTo>
                    <a:pt x="1613649" y="0"/>
                  </a:lnTo>
                  <a:lnTo>
                    <a:pt x="1604149" y="0"/>
                  </a:lnTo>
                </a:path>
                <a:path w="1614170" h="403860">
                  <a:moveTo>
                    <a:pt x="9499" y="0"/>
                  </a:moveTo>
                  <a:lnTo>
                    <a:pt x="0" y="0"/>
                  </a:lnTo>
                  <a:lnTo>
                    <a:pt x="0" y="9347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7" name="object 67"/>
          <p:cNvSpPr txBox="1"/>
          <p:nvPr/>
        </p:nvSpPr>
        <p:spPr>
          <a:xfrm>
            <a:off x="5086864" y="8464475"/>
            <a:ext cx="1797050" cy="49910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841375">
              <a:lnSpc>
                <a:spcPct val="114999"/>
              </a:lnSpc>
              <a:spcBef>
                <a:spcPts val="100"/>
              </a:spcBef>
            </a:pP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Liderazgo</a:t>
            </a:r>
            <a:r>
              <a:rPr dirty="0" sz="9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9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costes </a:t>
            </a:r>
            <a:r>
              <a:rPr dirty="0" sz="900" spc="-1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Diferenciación</a:t>
            </a:r>
            <a:endParaRPr sz="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Enfoque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40">
                <a:solidFill>
                  <a:srgbClr val="231F20"/>
                </a:solidFill>
                <a:latin typeface="Calibri"/>
                <a:cs typeface="Calibri"/>
              </a:rPr>
              <a:t>un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segmento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mercado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68" name="object 68"/>
          <p:cNvGrpSpPr/>
          <p:nvPr/>
        </p:nvGrpSpPr>
        <p:grpSpPr>
          <a:xfrm>
            <a:off x="5029714" y="8447901"/>
            <a:ext cx="1954530" cy="549910"/>
            <a:chOff x="5029714" y="8447901"/>
            <a:chExt cx="1954530" cy="549910"/>
          </a:xfrm>
        </p:grpSpPr>
        <p:sp>
          <p:nvSpPr>
            <p:cNvPr id="69" name="object 69"/>
            <p:cNvSpPr/>
            <p:nvPr/>
          </p:nvSpPr>
          <p:spPr>
            <a:xfrm>
              <a:off x="5032889" y="8473447"/>
              <a:ext cx="0" cy="504825"/>
            </a:xfrm>
            <a:custGeom>
              <a:avLst/>
              <a:gdLst/>
              <a:ahLst/>
              <a:cxnLst/>
              <a:rect l="l" t="t" r="r" b="b"/>
              <a:pathLst>
                <a:path w="0" h="504825">
                  <a:moveTo>
                    <a:pt x="0" y="0"/>
                  </a:moveTo>
                  <a:lnTo>
                    <a:pt x="0" y="50471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0" name="object 70"/>
            <p:cNvSpPr/>
            <p:nvPr/>
          </p:nvSpPr>
          <p:spPr>
            <a:xfrm>
              <a:off x="5055251" y="8994129"/>
              <a:ext cx="1910080" cy="0"/>
            </a:xfrm>
            <a:custGeom>
              <a:avLst/>
              <a:gdLst/>
              <a:ahLst/>
              <a:cxnLst/>
              <a:rect l="l" t="t" r="r" b="b"/>
              <a:pathLst>
                <a:path w="1910079" h="0">
                  <a:moveTo>
                    <a:pt x="0" y="0"/>
                  </a:moveTo>
                  <a:lnTo>
                    <a:pt x="1909610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1" name="object 71"/>
            <p:cNvSpPr/>
            <p:nvPr/>
          </p:nvSpPr>
          <p:spPr>
            <a:xfrm>
              <a:off x="6980829" y="8467047"/>
              <a:ext cx="0" cy="504825"/>
            </a:xfrm>
            <a:custGeom>
              <a:avLst/>
              <a:gdLst/>
              <a:ahLst/>
              <a:cxnLst/>
              <a:rect l="l" t="t" r="r" b="b"/>
              <a:pathLst>
                <a:path w="0" h="504825">
                  <a:moveTo>
                    <a:pt x="0" y="504710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2" name="object 72"/>
            <p:cNvSpPr/>
            <p:nvPr/>
          </p:nvSpPr>
          <p:spPr>
            <a:xfrm>
              <a:off x="5048857" y="8451076"/>
              <a:ext cx="1910080" cy="0"/>
            </a:xfrm>
            <a:custGeom>
              <a:avLst/>
              <a:gdLst/>
              <a:ahLst/>
              <a:cxnLst/>
              <a:rect l="l" t="t" r="r" b="b"/>
              <a:pathLst>
                <a:path w="1910079" h="0">
                  <a:moveTo>
                    <a:pt x="1909610" y="0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3" name="object 73"/>
            <p:cNvSpPr/>
            <p:nvPr/>
          </p:nvSpPr>
          <p:spPr>
            <a:xfrm>
              <a:off x="5032889" y="8451080"/>
              <a:ext cx="1948180" cy="543560"/>
            </a:xfrm>
            <a:custGeom>
              <a:avLst/>
              <a:gdLst/>
              <a:ahLst/>
              <a:cxnLst/>
              <a:rect l="l" t="t" r="r" b="b"/>
              <a:pathLst>
                <a:path w="1948179" h="543559">
                  <a:moveTo>
                    <a:pt x="0" y="533476"/>
                  </a:moveTo>
                  <a:lnTo>
                    <a:pt x="0" y="543052"/>
                  </a:lnTo>
                  <a:lnTo>
                    <a:pt x="9575" y="543052"/>
                  </a:lnTo>
                </a:path>
                <a:path w="1948179" h="543559">
                  <a:moveTo>
                    <a:pt x="1938375" y="543052"/>
                  </a:moveTo>
                  <a:lnTo>
                    <a:pt x="1947938" y="543052"/>
                  </a:lnTo>
                  <a:lnTo>
                    <a:pt x="1947938" y="533476"/>
                  </a:lnTo>
                </a:path>
                <a:path w="1948179" h="543559">
                  <a:moveTo>
                    <a:pt x="1947938" y="9575"/>
                  </a:moveTo>
                  <a:lnTo>
                    <a:pt x="1947938" y="0"/>
                  </a:lnTo>
                  <a:lnTo>
                    <a:pt x="1938375" y="0"/>
                  </a:lnTo>
                </a:path>
                <a:path w="1948179" h="543559">
                  <a:moveTo>
                    <a:pt x="9575" y="0"/>
                  </a:moveTo>
                  <a:lnTo>
                    <a:pt x="0" y="0"/>
                  </a:lnTo>
                  <a:lnTo>
                    <a:pt x="0" y="9575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4" name="object 74"/>
          <p:cNvSpPr txBox="1"/>
          <p:nvPr/>
        </p:nvSpPr>
        <p:spPr>
          <a:xfrm>
            <a:off x="5421153" y="1720627"/>
            <a:ext cx="1229995" cy="7283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612775">
              <a:lnSpc>
                <a:spcPct val="128099"/>
              </a:lnSpc>
              <a:spcBef>
                <a:spcPts val="100"/>
              </a:spcBef>
            </a:pP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Planificación 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Selección</a:t>
            </a:r>
            <a:endParaRPr sz="900">
              <a:latin typeface="Calibri"/>
              <a:cs typeface="Calibri"/>
            </a:endParaRPr>
          </a:p>
          <a:p>
            <a:pPr marL="12700" marR="5080">
              <a:lnSpc>
                <a:spcPct val="128099"/>
              </a:lnSpc>
            </a:pP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Motivación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 y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formación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Valoración</a:t>
            </a:r>
            <a:r>
              <a:rPr dirty="0" sz="9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9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puestos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75" name="object 75"/>
          <p:cNvGrpSpPr/>
          <p:nvPr/>
        </p:nvGrpSpPr>
        <p:grpSpPr>
          <a:xfrm>
            <a:off x="848674" y="1612316"/>
            <a:ext cx="6135370" cy="8181340"/>
            <a:chOff x="848674" y="1612316"/>
            <a:chExt cx="6135370" cy="8181340"/>
          </a:xfrm>
        </p:grpSpPr>
        <p:sp>
          <p:nvSpPr>
            <p:cNvPr id="76" name="object 76"/>
            <p:cNvSpPr/>
            <p:nvPr/>
          </p:nvSpPr>
          <p:spPr>
            <a:xfrm>
              <a:off x="1472825" y="2121065"/>
              <a:ext cx="0" cy="2072005"/>
            </a:xfrm>
            <a:custGeom>
              <a:avLst/>
              <a:gdLst/>
              <a:ahLst/>
              <a:cxnLst/>
              <a:rect l="l" t="t" r="r" b="b"/>
              <a:pathLst>
                <a:path w="0" h="2072004">
                  <a:moveTo>
                    <a:pt x="0" y="0"/>
                  </a:moveTo>
                  <a:lnTo>
                    <a:pt x="0" y="2071763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7" name="object 77"/>
            <p:cNvSpPr/>
            <p:nvPr/>
          </p:nvSpPr>
          <p:spPr>
            <a:xfrm>
              <a:off x="1495008" y="4208822"/>
              <a:ext cx="374015" cy="0"/>
            </a:xfrm>
            <a:custGeom>
              <a:avLst/>
              <a:gdLst/>
              <a:ahLst/>
              <a:cxnLst/>
              <a:rect l="l" t="t" r="r" b="b"/>
              <a:pathLst>
                <a:path w="374014" h="0">
                  <a:moveTo>
                    <a:pt x="0" y="0"/>
                  </a:moveTo>
                  <a:lnTo>
                    <a:pt x="374002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8" name="object 78"/>
            <p:cNvSpPr/>
            <p:nvPr/>
          </p:nvSpPr>
          <p:spPr>
            <a:xfrm>
              <a:off x="1472825" y="4199233"/>
              <a:ext cx="412115" cy="10160"/>
            </a:xfrm>
            <a:custGeom>
              <a:avLst/>
              <a:gdLst/>
              <a:ahLst/>
              <a:cxnLst/>
              <a:rect l="l" t="t" r="r" b="b"/>
              <a:pathLst>
                <a:path w="412114" h="10160">
                  <a:moveTo>
                    <a:pt x="0" y="0"/>
                  </a:moveTo>
                  <a:lnTo>
                    <a:pt x="0" y="9588"/>
                  </a:lnTo>
                  <a:lnTo>
                    <a:pt x="9512" y="9588"/>
                  </a:lnTo>
                </a:path>
                <a:path w="412114" h="10160">
                  <a:moveTo>
                    <a:pt x="402526" y="9588"/>
                  </a:moveTo>
                  <a:lnTo>
                    <a:pt x="412026" y="9588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9" name="object 79"/>
            <p:cNvSpPr/>
            <p:nvPr/>
          </p:nvSpPr>
          <p:spPr>
            <a:xfrm>
              <a:off x="1882374" y="2708997"/>
              <a:ext cx="0" cy="2962910"/>
            </a:xfrm>
            <a:custGeom>
              <a:avLst/>
              <a:gdLst/>
              <a:ahLst/>
              <a:cxnLst/>
              <a:rect l="l" t="t" r="r" b="b"/>
              <a:pathLst>
                <a:path w="0" h="2962910">
                  <a:moveTo>
                    <a:pt x="0" y="0"/>
                  </a:moveTo>
                  <a:lnTo>
                    <a:pt x="0" y="2962503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0" name="object 80"/>
            <p:cNvSpPr/>
            <p:nvPr/>
          </p:nvSpPr>
          <p:spPr>
            <a:xfrm>
              <a:off x="5367178" y="1747172"/>
              <a:ext cx="0" cy="717550"/>
            </a:xfrm>
            <a:custGeom>
              <a:avLst/>
              <a:gdLst/>
              <a:ahLst/>
              <a:cxnLst/>
              <a:rect l="l" t="t" r="r" b="b"/>
              <a:pathLst>
                <a:path w="0" h="717550">
                  <a:moveTo>
                    <a:pt x="0" y="0"/>
                  </a:moveTo>
                  <a:lnTo>
                    <a:pt x="0" y="717042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1" name="object 81"/>
            <p:cNvSpPr/>
            <p:nvPr/>
          </p:nvSpPr>
          <p:spPr>
            <a:xfrm>
              <a:off x="5389321" y="2479933"/>
              <a:ext cx="1576070" cy="0"/>
            </a:xfrm>
            <a:custGeom>
              <a:avLst/>
              <a:gdLst/>
              <a:ahLst/>
              <a:cxnLst/>
              <a:rect l="l" t="t" r="r" b="b"/>
              <a:pathLst>
                <a:path w="1576070" h="0">
                  <a:moveTo>
                    <a:pt x="0" y="0"/>
                  </a:moveTo>
                  <a:lnTo>
                    <a:pt x="1575689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2" name="object 82"/>
            <p:cNvSpPr/>
            <p:nvPr/>
          </p:nvSpPr>
          <p:spPr>
            <a:xfrm>
              <a:off x="6980829" y="1740892"/>
              <a:ext cx="0" cy="717550"/>
            </a:xfrm>
            <a:custGeom>
              <a:avLst/>
              <a:gdLst/>
              <a:ahLst/>
              <a:cxnLst/>
              <a:rect l="l" t="t" r="r" b="b"/>
              <a:pathLst>
                <a:path w="0" h="717550">
                  <a:moveTo>
                    <a:pt x="0" y="717042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3" name="object 83"/>
            <p:cNvSpPr/>
            <p:nvPr/>
          </p:nvSpPr>
          <p:spPr>
            <a:xfrm>
              <a:off x="5382996" y="1725173"/>
              <a:ext cx="1576070" cy="0"/>
            </a:xfrm>
            <a:custGeom>
              <a:avLst/>
              <a:gdLst/>
              <a:ahLst/>
              <a:cxnLst/>
              <a:rect l="l" t="t" r="r" b="b"/>
              <a:pathLst>
                <a:path w="1576070" h="0">
                  <a:moveTo>
                    <a:pt x="1575689" y="0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4" name="object 84"/>
            <p:cNvSpPr/>
            <p:nvPr/>
          </p:nvSpPr>
          <p:spPr>
            <a:xfrm>
              <a:off x="5367178" y="1725172"/>
              <a:ext cx="1614170" cy="755015"/>
            </a:xfrm>
            <a:custGeom>
              <a:avLst/>
              <a:gdLst/>
              <a:ahLst/>
              <a:cxnLst/>
              <a:rect l="l" t="t" r="r" b="b"/>
              <a:pathLst>
                <a:path w="1614170" h="755014">
                  <a:moveTo>
                    <a:pt x="0" y="745312"/>
                  </a:moveTo>
                  <a:lnTo>
                    <a:pt x="0" y="754761"/>
                  </a:lnTo>
                  <a:lnTo>
                    <a:pt x="9499" y="754761"/>
                  </a:lnTo>
                </a:path>
                <a:path w="1614170" h="755014">
                  <a:moveTo>
                    <a:pt x="1604149" y="754761"/>
                  </a:moveTo>
                  <a:lnTo>
                    <a:pt x="1613649" y="754761"/>
                  </a:lnTo>
                  <a:lnTo>
                    <a:pt x="1613649" y="745312"/>
                  </a:lnTo>
                </a:path>
                <a:path w="1614170" h="755014">
                  <a:moveTo>
                    <a:pt x="1613649" y="9448"/>
                  </a:moveTo>
                  <a:lnTo>
                    <a:pt x="1613649" y="0"/>
                  </a:lnTo>
                  <a:lnTo>
                    <a:pt x="1604149" y="0"/>
                  </a:lnTo>
                </a:path>
                <a:path w="1614170" h="755014">
                  <a:moveTo>
                    <a:pt x="9499" y="0"/>
                  </a:moveTo>
                  <a:lnTo>
                    <a:pt x="0" y="0"/>
                  </a:lnTo>
                  <a:lnTo>
                    <a:pt x="0" y="9448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5" name="object 85"/>
            <p:cNvSpPr/>
            <p:nvPr/>
          </p:nvSpPr>
          <p:spPr>
            <a:xfrm>
              <a:off x="3583853" y="1981797"/>
              <a:ext cx="0" cy="1696085"/>
            </a:xfrm>
            <a:custGeom>
              <a:avLst/>
              <a:gdLst/>
              <a:ahLst/>
              <a:cxnLst/>
              <a:rect l="l" t="t" r="r" b="b"/>
              <a:pathLst>
                <a:path w="0" h="1696085">
                  <a:moveTo>
                    <a:pt x="0" y="0"/>
                  </a:moveTo>
                  <a:lnTo>
                    <a:pt x="0" y="1695602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6" name="object 86"/>
            <p:cNvSpPr/>
            <p:nvPr/>
          </p:nvSpPr>
          <p:spPr>
            <a:xfrm>
              <a:off x="3583853" y="4651197"/>
              <a:ext cx="0" cy="1502410"/>
            </a:xfrm>
            <a:custGeom>
              <a:avLst/>
              <a:gdLst/>
              <a:ahLst/>
              <a:cxnLst/>
              <a:rect l="l" t="t" r="r" b="b"/>
              <a:pathLst>
                <a:path w="0" h="1502410">
                  <a:moveTo>
                    <a:pt x="0" y="0"/>
                  </a:moveTo>
                  <a:lnTo>
                    <a:pt x="0" y="1502232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7" name="object 87"/>
            <p:cNvSpPr/>
            <p:nvPr/>
          </p:nvSpPr>
          <p:spPr>
            <a:xfrm>
              <a:off x="855174" y="1615491"/>
              <a:ext cx="0" cy="2797810"/>
            </a:xfrm>
            <a:custGeom>
              <a:avLst/>
              <a:gdLst/>
              <a:ahLst/>
              <a:cxnLst/>
              <a:rect l="l" t="t" r="r" b="b"/>
              <a:pathLst>
                <a:path w="0" h="2797810">
                  <a:moveTo>
                    <a:pt x="0" y="0"/>
                  </a:moveTo>
                  <a:lnTo>
                    <a:pt x="0" y="2797505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8" name="object 88"/>
            <p:cNvSpPr/>
            <p:nvPr/>
          </p:nvSpPr>
          <p:spPr>
            <a:xfrm>
              <a:off x="851849" y="4413588"/>
              <a:ext cx="181610" cy="0"/>
            </a:xfrm>
            <a:custGeom>
              <a:avLst/>
              <a:gdLst/>
              <a:ahLst/>
              <a:cxnLst/>
              <a:rect l="l" t="t" r="r" b="b"/>
              <a:pathLst>
                <a:path w="181609" h="0">
                  <a:moveTo>
                    <a:pt x="0" y="0"/>
                  </a:moveTo>
                  <a:lnTo>
                    <a:pt x="181076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9" name="object 89"/>
            <p:cNvSpPr/>
            <p:nvPr/>
          </p:nvSpPr>
          <p:spPr>
            <a:xfrm>
              <a:off x="1032001" y="1725295"/>
              <a:ext cx="1440180" cy="396240"/>
            </a:xfrm>
            <a:custGeom>
              <a:avLst/>
              <a:gdLst/>
              <a:ahLst/>
              <a:cxnLst/>
              <a:rect l="l" t="t" r="r" b="b"/>
              <a:pathLst>
                <a:path w="1440180" h="396239">
                  <a:moveTo>
                    <a:pt x="1440002" y="0"/>
                  </a:moveTo>
                  <a:lnTo>
                    <a:pt x="0" y="0"/>
                  </a:lnTo>
                  <a:lnTo>
                    <a:pt x="0" y="395770"/>
                  </a:lnTo>
                  <a:lnTo>
                    <a:pt x="1440002" y="395770"/>
                  </a:lnTo>
                  <a:lnTo>
                    <a:pt x="1440002" y="0"/>
                  </a:lnTo>
                  <a:close/>
                </a:path>
              </a:pathLst>
            </a:custGeom>
            <a:solidFill>
              <a:srgbClr val="9B88C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0" name="object 90"/>
            <p:cNvSpPr/>
            <p:nvPr/>
          </p:nvSpPr>
          <p:spPr>
            <a:xfrm>
              <a:off x="1472825" y="7001776"/>
              <a:ext cx="0" cy="1831975"/>
            </a:xfrm>
            <a:custGeom>
              <a:avLst/>
              <a:gdLst/>
              <a:ahLst/>
              <a:cxnLst/>
              <a:rect l="l" t="t" r="r" b="b"/>
              <a:pathLst>
                <a:path w="0" h="1831975">
                  <a:moveTo>
                    <a:pt x="0" y="0"/>
                  </a:moveTo>
                  <a:lnTo>
                    <a:pt x="0" y="1831892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1" name="object 91"/>
            <p:cNvSpPr/>
            <p:nvPr/>
          </p:nvSpPr>
          <p:spPr>
            <a:xfrm>
              <a:off x="1495008" y="8849523"/>
              <a:ext cx="374015" cy="0"/>
            </a:xfrm>
            <a:custGeom>
              <a:avLst/>
              <a:gdLst/>
              <a:ahLst/>
              <a:cxnLst/>
              <a:rect l="l" t="t" r="r" b="b"/>
              <a:pathLst>
                <a:path w="374014" h="0">
                  <a:moveTo>
                    <a:pt x="0" y="0"/>
                  </a:moveTo>
                  <a:lnTo>
                    <a:pt x="374002" y="0"/>
                  </a:lnTo>
                </a:path>
              </a:pathLst>
            </a:custGeom>
            <a:ln w="6350">
              <a:solidFill>
                <a:srgbClr val="939598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2" name="object 92"/>
            <p:cNvSpPr/>
            <p:nvPr/>
          </p:nvSpPr>
          <p:spPr>
            <a:xfrm>
              <a:off x="1472825" y="8840005"/>
              <a:ext cx="412115" cy="9525"/>
            </a:xfrm>
            <a:custGeom>
              <a:avLst/>
              <a:gdLst/>
              <a:ahLst/>
              <a:cxnLst/>
              <a:rect l="l" t="t" r="r" b="b"/>
              <a:pathLst>
                <a:path w="412114" h="9525">
                  <a:moveTo>
                    <a:pt x="0" y="0"/>
                  </a:moveTo>
                  <a:lnTo>
                    <a:pt x="0" y="9512"/>
                  </a:lnTo>
                  <a:lnTo>
                    <a:pt x="9512" y="9512"/>
                  </a:lnTo>
                </a:path>
                <a:path w="412114" h="9525">
                  <a:moveTo>
                    <a:pt x="402526" y="9512"/>
                  </a:moveTo>
                  <a:lnTo>
                    <a:pt x="412026" y="9512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3" name="object 93"/>
            <p:cNvSpPr/>
            <p:nvPr/>
          </p:nvSpPr>
          <p:spPr>
            <a:xfrm>
              <a:off x="1882374" y="7205269"/>
              <a:ext cx="0" cy="2585085"/>
            </a:xfrm>
            <a:custGeom>
              <a:avLst/>
              <a:gdLst/>
              <a:ahLst/>
              <a:cxnLst/>
              <a:rect l="l" t="t" r="r" b="b"/>
              <a:pathLst>
                <a:path w="0" h="2585084">
                  <a:moveTo>
                    <a:pt x="0" y="0"/>
                  </a:moveTo>
                  <a:lnTo>
                    <a:pt x="0" y="2584729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4" name="object 94"/>
          <p:cNvSpPr txBox="1"/>
          <p:nvPr/>
        </p:nvSpPr>
        <p:spPr>
          <a:xfrm>
            <a:off x="1057399" y="1752697"/>
            <a:ext cx="1358265" cy="3441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ts val="1255"/>
              </a:lnSpc>
              <a:spcBef>
                <a:spcPts val="100"/>
              </a:spcBef>
            </a:pPr>
            <a:r>
              <a:rPr dirty="0" baseline="10582" sz="1575" spc="82">
                <a:solidFill>
                  <a:srgbClr val="231F20"/>
                </a:solidFill>
                <a:latin typeface="Calibri"/>
                <a:cs typeface="Calibri"/>
              </a:rPr>
              <a:t>¿</a:t>
            </a:r>
            <a:r>
              <a:rPr dirty="0" sz="1050" spc="55">
                <a:solidFill>
                  <a:srgbClr val="231F20"/>
                </a:solidFill>
                <a:latin typeface="Calibri"/>
                <a:cs typeface="Calibri"/>
              </a:rPr>
              <a:t>Qué</a:t>
            </a:r>
            <a:r>
              <a:rPr dirty="0" sz="105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50" spc="15">
                <a:solidFill>
                  <a:srgbClr val="231F20"/>
                </a:solidFill>
                <a:latin typeface="Calibri"/>
                <a:cs typeface="Calibri"/>
              </a:rPr>
              <a:t>es</a:t>
            </a:r>
            <a:r>
              <a:rPr dirty="0" sz="105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50" spc="5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05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50" spc="50">
                <a:solidFill>
                  <a:srgbClr val="231F20"/>
                </a:solidFill>
                <a:latin typeface="Calibri"/>
                <a:cs typeface="Calibri"/>
              </a:rPr>
              <a:t>área</a:t>
            </a:r>
            <a:endParaRPr sz="1050">
              <a:latin typeface="Calibri"/>
              <a:cs typeface="Calibri"/>
            </a:endParaRPr>
          </a:p>
          <a:p>
            <a:pPr marL="38100">
              <a:lnSpc>
                <a:spcPts val="1255"/>
              </a:lnSpc>
            </a:pPr>
            <a:r>
              <a:rPr dirty="0" sz="105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5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50" spc="10">
                <a:solidFill>
                  <a:srgbClr val="231F20"/>
                </a:solidFill>
                <a:latin typeface="Calibri"/>
                <a:cs typeface="Calibri"/>
              </a:rPr>
              <a:t>recursos</a:t>
            </a:r>
            <a:r>
              <a:rPr dirty="0" sz="105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50" spc="15">
                <a:solidFill>
                  <a:srgbClr val="231F20"/>
                </a:solidFill>
                <a:latin typeface="Calibri"/>
                <a:cs typeface="Calibri"/>
              </a:rPr>
              <a:t>humanos?</a:t>
            </a:r>
            <a:endParaRPr sz="1050">
              <a:latin typeface="Calibri"/>
              <a:cs typeface="Calibri"/>
            </a:endParaRPr>
          </a:p>
        </p:txBody>
      </p:sp>
      <p:sp>
        <p:nvSpPr>
          <p:cNvPr id="95" name="object 95"/>
          <p:cNvSpPr/>
          <p:nvPr/>
        </p:nvSpPr>
        <p:spPr>
          <a:xfrm>
            <a:off x="1032002" y="6606006"/>
            <a:ext cx="1440180" cy="396240"/>
          </a:xfrm>
          <a:custGeom>
            <a:avLst/>
            <a:gdLst/>
            <a:ahLst/>
            <a:cxnLst/>
            <a:rect l="l" t="t" r="r" b="b"/>
            <a:pathLst>
              <a:path w="1440180" h="396240">
                <a:moveTo>
                  <a:pt x="1440002" y="0"/>
                </a:moveTo>
                <a:lnTo>
                  <a:pt x="0" y="0"/>
                </a:lnTo>
                <a:lnTo>
                  <a:pt x="0" y="395770"/>
                </a:lnTo>
                <a:lnTo>
                  <a:pt x="1440002" y="395770"/>
                </a:lnTo>
                <a:lnTo>
                  <a:pt x="1440002" y="0"/>
                </a:lnTo>
                <a:close/>
              </a:path>
            </a:pathLst>
          </a:custGeom>
          <a:solidFill>
            <a:srgbClr val="9B88C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6" name="object 96"/>
          <p:cNvSpPr txBox="1"/>
          <p:nvPr/>
        </p:nvSpPr>
        <p:spPr>
          <a:xfrm>
            <a:off x="1082799" y="6633460"/>
            <a:ext cx="1139190" cy="3441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255"/>
              </a:lnSpc>
              <a:spcBef>
                <a:spcPts val="100"/>
              </a:spcBef>
            </a:pPr>
            <a:r>
              <a:rPr dirty="0" sz="1050" spc="25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05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50" spc="15">
                <a:solidFill>
                  <a:srgbClr val="231F20"/>
                </a:solidFill>
                <a:latin typeface="Calibri"/>
                <a:cs typeface="Calibri"/>
              </a:rPr>
              <a:t>gestión</a:t>
            </a:r>
            <a:endParaRPr sz="1050">
              <a:latin typeface="Calibri"/>
              <a:cs typeface="Calibri"/>
            </a:endParaRPr>
          </a:p>
          <a:p>
            <a:pPr marL="12700">
              <a:lnSpc>
                <a:spcPts val="1255"/>
              </a:lnSpc>
            </a:pPr>
            <a:r>
              <a:rPr dirty="0" sz="1050" spc="20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105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50" spc="35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05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50" spc="15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endParaRPr sz="1050">
              <a:latin typeface="Calibri"/>
              <a:cs typeface="Calibri"/>
            </a:endParaRPr>
          </a:p>
        </p:txBody>
      </p:sp>
      <p:grpSp>
        <p:nvGrpSpPr>
          <p:cNvPr id="97" name="object 97"/>
          <p:cNvGrpSpPr/>
          <p:nvPr/>
        </p:nvGrpSpPr>
        <p:grpSpPr>
          <a:xfrm>
            <a:off x="720001" y="1367993"/>
            <a:ext cx="3538220" cy="5634355"/>
            <a:chOff x="720001" y="1367993"/>
            <a:chExt cx="3538220" cy="5634355"/>
          </a:xfrm>
        </p:grpSpPr>
        <p:sp>
          <p:nvSpPr>
            <p:cNvPr id="98" name="object 98"/>
            <p:cNvSpPr/>
            <p:nvPr/>
          </p:nvSpPr>
          <p:spPr>
            <a:xfrm>
              <a:off x="1031746" y="1725297"/>
              <a:ext cx="0" cy="5276850"/>
            </a:xfrm>
            <a:custGeom>
              <a:avLst/>
              <a:gdLst/>
              <a:ahLst/>
              <a:cxnLst/>
              <a:rect l="l" t="t" r="r" b="b"/>
              <a:pathLst>
                <a:path w="0" h="5276850">
                  <a:moveTo>
                    <a:pt x="0" y="0"/>
                  </a:moveTo>
                  <a:lnTo>
                    <a:pt x="0" y="5276697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9" name="object 99"/>
            <p:cNvSpPr/>
            <p:nvPr/>
          </p:nvSpPr>
          <p:spPr>
            <a:xfrm>
              <a:off x="720001" y="1367993"/>
              <a:ext cx="3538220" cy="247650"/>
            </a:xfrm>
            <a:custGeom>
              <a:avLst/>
              <a:gdLst/>
              <a:ahLst/>
              <a:cxnLst/>
              <a:rect l="l" t="t" r="r" b="b"/>
              <a:pathLst>
                <a:path w="3538220" h="247650">
                  <a:moveTo>
                    <a:pt x="3537661" y="0"/>
                  </a:moveTo>
                  <a:lnTo>
                    <a:pt x="0" y="0"/>
                  </a:lnTo>
                  <a:lnTo>
                    <a:pt x="0" y="247497"/>
                  </a:lnTo>
                  <a:lnTo>
                    <a:pt x="3537661" y="247497"/>
                  </a:lnTo>
                  <a:lnTo>
                    <a:pt x="3537661" y="0"/>
                  </a:lnTo>
                  <a:close/>
                </a:path>
              </a:pathLst>
            </a:custGeom>
            <a:solidFill>
              <a:srgbClr val="826CB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0" name="object 100"/>
          <p:cNvSpPr txBox="1"/>
          <p:nvPr/>
        </p:nvSpPr>
        <p:spPr>
          <a:xfrm>
            <a:off x="770801" y="1393238"/>
            <a:ext cx="3436620" cy="2006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150" spc="45" b="1">
                <a:solidFill>
                  <a:srgbClr val="231F20"/>
                </a:solidFill>
                <a:latin typeface="Century Gothic"/>
                <a:cs typeface="Century Gothic"/>
              </a:rPr>
              <a:t>EL</a:t>
            </a:r>
            <a:r>
              <a:rPr dirty="0" sz="1150" spc="5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150" spc="70" b="1">
                <a:solidFill>
                  <a:srgbClr val="231F20"/>
                </a:solidFill>
                <a:latin typeface="Century Gothic"/>
                <a:cs typeface="Century Gothic"/>
              </a:rPr>
              <a:t>DEPARTAMENTO</a:t>
            </a:r>
            <a:r>
              <a:rPr dirty="0" sz="1150" spc="5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150" spc="45" b="1">
                <a:solidFill>
                  <a:srgbClr val="231F20"/>
                </a:solidFill>
                <a:latin typeface="Century Gothic"/>
                <a:cs typeface="Century Gothic"/>
              </a:rPr>
              <a:t>DE</a:t>
            </a:r>
            <a:r>
              <a:rPr dirty="0" sz="1150" spc="5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150" spc="70" b="1">
                <a:solidFill>
                  <a:srgbClr val="231F20"/>
                </a:solidFill>
                <a:latin typeface="Century Gothic"/>
                <a:cs typeface="Century Gothic"/>
              </a:rPr>
              <a:t>RECURSOS</a:t>
            </a:r>
            <a:r>
              <a:rPr dirty="0" sz="1150" spc="5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150" spc="110" b="1">
                <a:solidFill>
                  <a:srgbClr val="231F20"/>
                </a:solidFill>
                <a:latin typeface="Century Gothic"/>
                <a:cs typeface="Century Gothic"/>
              </a:rPr>
              <a:t>HUMANOS</a:t>
            </a:r>
            <a:endParaRPr sz="115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78300" y="5565338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123442" y="5197602"/>
            <a:ext cx="291465" cy="278130"/>
          </a:xfrm>
          <a:custGeom>
            <a:avLst/>
            <a:gdLst/>
            <a:ahLst/>
            <a:cxnLst/>
            <a:rect l="l" t="t" r="r" b="b"/>
            <a:pathLst>
              <a:path w="291465" h="278129">
                <a:moveTo>
                  <a:pt x="291185" y="0"/>
                </a:moveTo>
                <a:lnTo>
                  <a:pt x="0" y="0"/>
                </a:lnTo>
                <a:lnTo>
                  <a:pt x="0" y="277647"/>
                </a:lnTo>
                <a:lnTo>
                  <a:pt x="291185" y="277647"/>
                </a:lnTo>
                <a:lnTo>
                  <a:pt x="291185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7180074" y="5210298"/>
            <a:ext cx="1784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27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74420" y="3093864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560005" cy="1040688"/>
          </a:xfrm>
          <a:prstGeom prst="rect">
            <a:avLst/>
          </a:prstGeom>
        </p:spPr>
      </p:pic>
      <p:grpSp>
        <p:nvGrpSpPr>
          <p:cNvPr id="7" name="object 7"/>
          <p:cNvGrpSpPr/>
          <p:nvPr/>
        </p:nvGrpSpPr>
        <p:grpSpPr>
          <a:xfrm>
            <a:off x="575029" y="1125947"/>
            <a:ext cx="6414770" cy="8849360"/>
            <a:chOff x="575029" y="1125947"/>
            <a:chExt cx="6414770" cy="8849360"/>
          </a:xfrm>
        </p:grpSpPr>
        <p:sp>
          <p:nvSpPr>
            <p:cNvPr id="8" name="object 8"/>
            <p:cNvSpPr/>
            <p:nvPr/>
          </p:nvSpPr>
          <p:spPr>
            <a:xfrm>
              <a:off x="578204" y="1129122"/>
              <a:ext cx="0" cy="8843010"/>
            </a:xfrm>
            <a:custGeom>
              <a:avLst/>
              <a:gdLst/>
              <a:ahLst/>
              <a:cxnLst/>
              <a:rect l="l" t="t" r="r" b="b"/>
              <a:pathLst>
                <a:path w="0" h="8843010">
                  <a:moveTo>
                    <a:pt x="0" y="8842870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6986205" y="1129122"/>
              <a:ext cx="0" cy="8843010"/>
            </a:xfrm>
            <a:custGeom>
              <a:avLst/>
              <a:gdLst/>
              <a:ahLst/>
              <a:cxnLst/>
              <a:rect l="l" t="t" r="r" b="b"/>
              <a:pathLst>
                <a:path w="0" h="8843010">
                  <a:moveTo>
                    <a:pt x="0" y="8842870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939598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7034085" y="1116420"/>
            <a:ext cx="203835" cy="536575"/>
          </a:xfrm>
          <a:prstGeom prst="rect">
            <a:avLst/>
          </a:prstGeom>
        </p:spPr>
        <p:txBody>
          <a:bodyPr wrap="square" lIns="0" tIns="825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65"/>
              </a:spcBef>
            </a:pPr>
            <a:r>
              <a:rPr dirty="0" sz="1100">
                <a:solidFill>
                  <a:srgbClr val="939598"/>
                </a:solidFill>
                <a:latin typeface="Calibri"/>
                <a:cs typeface="Calibri"/>
              </a:rPr>
              <a:t>UNIDAD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2627998" y="438429"/>
            <a:ext cx="2664460" cy="378460"/>
          </a:xfrm>
          <a:prstGeom prst="rect"/>
          <a:solidFill>
            <a:srgbClr val="FFFFFF"/>
          </a:solidFill>
        </p:spPr>
        <p:txBody>
          <a:bodyPr wrap="square" lIns="0" tIns="0" rIns="0" bIns="0" rtlCol="0" vert="horz">
            <a:spAutoFit/>
          </a:bodyPr>
          <a:lstStyle/>
          <a:p>
            <a:pPr marL="186690">
              <a:lnSpc>
                <a:spcPts val="2975"/>
              </a:lnSpc>
            </a:pPr>
            <a:r>
              <a:rPr dirty="0" sz="2600" spc="130"/>
              <a:t>EVALUACIÓN</a:t>
            </a:r>
            <a:endParaRPr sz="2600"/>
          </a:p>
        </p:txBody>
      </p:sp>
      <p:sp>
        <p:nvSpPr>
          <p:cNvPr id="12" name="object 12"/>
          <p:cNvSpPr/>
          <p:nvPr/>
        </p:nvSpPr>
        <p:spPr>
          <a:xfrm>
            <a:off x="2249995" y="438429"/>
            <a:ext cx="378460" cy="378460"/>
          </a:xfrm>
          <a:custGeom>
            <a:avLst/>
            <a:gdLst/>
            <a:ahLst/>
            <a:cxnLst/>
            <a:rect l="l" t="t" r="r" b="b"/>
            <a:pathLst>
              <a:path w="378460" h="378459">
                <a:moveTo>
                  <a:pt x="378002" y="0"/>
                </a:moveTo>
                <a:lnTo>
                  <a:pt x="0" y="0"/>
                </a:lnTo>
                <a:lnTo>
                  <a:pt x="0" y="378002"/>
                </a:lnTo>
                <a:lnTo>
                  <a:pt x="378002" y="378002"/>
                </a:lnTo>
                <a:lnTo>
                  <a:pt x="378002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3773816" y="1228501"/>
            <a:ext cx="0" cy="7858125"/>
          </a:xfrm>
          <a:custGeom>
            <a:avLst/>
            <a:gdLst/>
            <a:ahLst/>
            <a:cxnLst/>
            <a:rect l="l" t="t" r="r" b="b"/>
            <a:pathLst>
              <a:path w="0" h="7858125">
                <a:moveTo>
                  <a:pt x="0" y="7857896"/>
                </a:moveTo>
                <a:lnTo>
                  <a:pt x="0" y="0"/>
                </a:lnTo>
              </a:path>
            </a:pathLst>
          </a:custGeom>
          <a:ln w="6350">
            <a:solidFill>
              <a:srgbClr val="93959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6778704" y="0"/>
            <a:ext cx="730885" cy="125984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8100" spc="1015" b="1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endParaRPr sz="8100">
              <a:latin typeface="Century Gothic"/>
              <a:cs typeface="Century Gothic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7603" y="1201493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77603" y="1683331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77603" y="2816679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3.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7603" y="6365567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4.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77603" y="8108515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5.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77603" y="8590353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6.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677608" y="1204709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40" h="144144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/>
          <p:nvPr/>
        </p:nvSpPr>
        <p:spPr>
          <a:xfrm>
            <a:off x="677608" y="1686522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40" h="144144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/>
          <p:nvPr/>
        </p:nvSpPr>
        <p:spPr>
          <a:xfrm>
            <a:off x="677608" y="2819933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40" h="144144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/>
          <p:nvPr/>
        </p:nvSpPr>
        <p:spPr>
          <a:xfrm>
            <a:off x="677608" y="6368948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40" h="144145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/>
          <p:nvPr/>
        </p:nvSpPr>
        <p:spPr>
          <a:xfrm>
            <a:off x="677608" y="8111959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40" h="144145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/>
          <p:nvPr/>
        </p:nvSpPr>
        <p:spPr>
          <a:xfrm>
            <a:off x="677608" y="8593772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40" h="144145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 txBox="1"/>
          <p:nvPr/>
        </p:nvSpPr>
        <p:spPr>
          <a:xfrm>
            <a:off x="711343" y="1183055"/>
            <a:ext cx="2801620" cy="79362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36220" marR="6350" indent="-224154">
              <a:lnSpc>
                <a:spcPct val="100000"/>
              </a:lnSpc>
              <a:spcBef>
                <a:spcPts val="100"/>
              </a:spcBef>
              <a:tabLst>
                <a:tab pos="235585" algn="l"/>
              </a:tabLst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1	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Define</a:t>
            </a:r>
            <a:r>
              <a:rPr dirty="0" sz="1000" spc="1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área</a:t>
            </a:r>
            <a:r>
              <a:rPr dirty="0" sz="10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1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10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humanos</a:t>
            </a:r>
            <a:r>
              <a:rPr dirty="0" sz="10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1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200">
              <a:latin typeface="Arial"/>
              <a:cs typeface="Arial"/>
            </a:endParaRPr>
          </a:p>
          <a:p>
            <a:pPr marL="236220" marR="6350" indent="-224154">
              <a:lnSpc>
                <a:spcPct val="100000"/>
              </a:lnSpc>
              <a:tabLst>
                <a:tab pos="235585" algn="l"/>
              </a:tabLst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2	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funciones</a:t>
            </a:r>
            <a:r>
              <a:rPr dirty="0" sz="10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básicas</a:t>
            </a:r>
            <a:r>
              <a:rPr dirty="0" sz="10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000" spc="1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área</a:t>
            </a:r>
            <a:r>
              <a:rPr dirty="0" sz="10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1000" spc="-2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son:</a:t>
            </a:r>
            <a:endParaRPr sz="1000">
              <a:latin typeface="Arial"/>
              <a:cs typeface="Arial"/>
            </a:endParaRPr>
          </a:p>
          <a:p>
            <a:pPr marL="236220">
              <a:lnSpc>
                <a:spcPct val="100000"/>
              </a:lnSpc>
              <a:spcBef>
                <a:spcPts val="509"/>
              </a:spcBef>
            </a:pP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1000" spc="3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Organización,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administración</a:t>
            </a: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evaluación.</a:t>
            </a:r>
            <a:endParaRPr sz="1000">
              <a:latin typeface="Arial"/>
              <a:cs typeface="Arial"/>
            </a:endParaRPr>
          </a:p>
          <a:p>
            <a:pPr marL="236220">
              <a:lnSpc>
                <a:spcPct val="100000"/>
              </a:lnSpc>
              <a:spcBef>
                <a:spcPts val="509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1000" spc="2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Organización,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control.</a:t>
            </a:r>
            <a:endParaRPr sz="1000">
              <a:latin typeface="Arial"/>
              <a:cs typeface="Arial"/>
            </a:endParaRPr>
          </a:p>
          <a:p>
            <a:pPr marL="236220">
              <a:lnSpc>
                <a:spcPct val="100000"/>
              </a:lnSpc>
              <a:spcBef>
                <a:spcPts val="509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1000" spc="3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Selección,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control.</a:t>
            </a:r>
            <a:endParaRPr sz="1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200">
              <a:latin typeface="Arial"/>
              <a:cs typeface="Arial"/>
            </a:endParaRPr>
          </a:p>
          <a:p>
            <a:pPr algn="just" marL="236220" marR="6985" indent="-224154">
              <a:lnSpc>
                <a:spcPct val="100000"/>
              </a:lnSpc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r>
              <a:rPr dirty="0" sz="1000" spc="13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Argumenta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veracidad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o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falsedad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si-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guientes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afirmaciones:</a:t>
            </a:r>
            <a:endParaRPr sz="1000">
              <a:latin typeface="Arial"/>
              <a:cs typeface="Arial"/>
            </a:endParaRPr>
          </a:p>
          <a:p>
            <a:pPr algn="just" marL="415925" marR="6350" indent="-180340">
              <a:lnSpc>
                <a:spcPct val="100000"/>
              </a:lnSpc>
              <a:spcBef>
                <a:spcPts val="509"/>
              </a:spcBef>
            </a:pP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organigrama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empresa,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De-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partamento de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Humanos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está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 nivel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superior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Departamento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Producción.</a:t>
            </a:r>
            <a:endParaRPr sz="1000">
              <a:latin typeface="Arial"/>
              <a:cs typeface="Arial"/>
            </a:endParaRPr>
          </a:p>
          <a:p>
            <a:pPr algn="just" marL="415925" marR="6350" indent="-180340">
              <a:lnSpc>
                <a:spcPct val="100000"/>
              </a:lnSpc>
              <a:spcBef>
                <a:spcPts val="509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 trámites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más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importantes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habitua-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les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lleva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000" spc="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cabo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respecto </a:t>
            </a:r>
            <a:r>
              <a:rPr dirty="0" sz="1000" spc="-2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humanos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realizan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ante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Inspección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Trabajo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Seguridad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Social.</a:t>
            </a:r>
            <a:endParaRPr sz="1000">
              <a:latin typeface="Arial"/>
              <a:cs typeface="Arial"/>
            </a:endParaRPr>
          </a:p>
          <a:p>
            <a:pPr algn="just" marL="415925" marR="6350" indent="-180340">
              <a:lnSpc>
                <a:spcPct val="100000"/>
              </a:lnSpc>
              <a:spcBef>
                <a:spcPts val="509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1000" spc="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spc="2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plan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comunicación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no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tiene nada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ver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gestión de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recursos humanos.</a:t>
            </a:r>
            <a:endParaRPr sz="1000">
              <a:latin typeface="Arial"/>
              <a:cs typeface="Arial"/>
            </a:endParaRPr>
          </a:p>
          <a:p>
            <a:pPr algn="just" marL="415925" marR="6350" indent="-180340">
              <a:lnSpc>
                <a:spcPct val="100000"/>
              </a:lnSpc>
              <a:spcBef>
                <a:spcPts val="509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d)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memorándum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utiliza para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persona-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lizar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información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interés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general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trabajadores.</a:t>
            </a:r>
            <a:endParaRPr sz="1000">
              <a:latin typeface="Arial"/>
              <a:cs typeface="Arial"/>
            </a:endParaRPr>
          </a:p>
          <a:p>
            <a:pPr algn="just" marL="415925" marR="5080" indent="-180340">
              <a:lnSpc>
                <a:spcPct val="100000"/>
              </a:lnSpc>
              <a:spcBef>
                <a:spcPts val="509"/>
              </a:spcBef>
            </a:pP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e)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empresas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más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200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empleados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tienen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obligación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de emitir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boletín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semanal 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medio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comunicación 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trabajadores.</a:t>
            </a:r>
            <a:endParaRPr sz="1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200">
              <a:latin typeface="Arial"/>
              <a:cs typeface="Arial"/>
            </a:endParaRPr>
          </a:p>
          <a:p>
            <a:pPr algn="just" marL="236220" marR="6985" indent="-224154">
              <a:lnSpc>
                <a:spcPct val="100000"/>
              </a:lnSpc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r>
              <a:rPr dirty="0" sz="1000" spc="13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Cuando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área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humanos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plantea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función principal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controlar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desempeño del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cargo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parte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los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trabajadores,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enfoque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organi-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zación del Departamento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Hu-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manos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es:</a:t>
            </a:r>
            <a:endParaRPr sz="1000">
              <a:latin typeface="Arial"/>
              <a:cs typeface="Arial"/>
            </a:endParaRPr>
          </a:p>
          <a:p>
            <a:pPr marL="236220">
              <a:lnSpc>
                <a:spcPct val="100000"/>
              </a:lnSpc>
              <a:spcBef>
                <a:spcPts val="509"/>
              </a:spcBef>
            </a:pP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1000" spc="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Burocrático.</a:t>
            </a:r>
            <a:endParaRPr sz="1000">
              <a:latin typeface="Arial"/>
              <a:cs typeface="Arial"/>
            </a:endParaRPr>
          </a:p>
          <a:p>
            <a:pPr marL="236220">
              <a:lnSpc>
                <a:spcPct val="100000"/>
              </a:lnSpc>
              <a:spcBef>
                <a:spcPts val="509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1000" spc="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Organizativo.</a:t>
            </a:r>
            <a:endParaRPr sz="1000">
              <a:latin typeface="Arial"/>
              <a:cs typeface="Arial"/>
            </a:endParaRPr>
          </a:p>
          <a:p>
            <a:pPr marL="236220">
              <a:lnSpc>
                <a:spcPct val="100000"/>
              </a:lnSpc>
              <a:spcBef>
                <a:spcPts val="509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1000" spc="3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Estratégico.</a:t>
            </a:r>
            <a:endParaRPr sz="1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200">
              <a:latin typeface="Arial"/>
              <a:cs typeface="Arial"/>
            </a:endParaRPr>
          </a:p>
          <a:p>
            <a:pPr algn="just" marL="236220" marR="5715" indent="-224154">
              <a:lnSpc>
                <a:spcPct val="100000"/>
              </a:lnSpc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  <a:r>
              <a:rPr dirty="0" sz="1000" spc="13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Define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tus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propias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palabras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qué 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con- 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siste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humano.</a:t>
            </a:r>
            <a:endParaRPr sz="1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200">
              <a:latin typeface="Arial"/>
              <a:cs typeface="Arial"/>
            </a:endParaRPr>
          </a:p>
          <a:p>
            <a:pPr algn="just" marL="236220" marR="8890" indent="-224154">
              <a:lnSpc>
                <a:spcPct val="100000"/>
              </a:lnSpc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6</a:t>
            </a:r>
            <a:r>
              <a:rPr dirty="0" sz="1000" spc="13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Señala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cuáles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son los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tres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tipos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de capital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existen:</a:t>
            </a:r>
            <a:endParaRPr sz="1000">
              <a:latin typeface="Arial"/>
              <a:cs typeface="Arial"/>
            </a:endParaRPr>
          </a:p>
          <a:p>
            <a:pPr marL="236220">
              <a:lnSpc>
                <a:spcPct val="100000"/>
              </a:lnSpc>
              <a:spcBef>
                <a:spcPts val="505"/>
              </a:spcBef>
            </a:pP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10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Aprendido,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experiencia,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formal.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4061603" y="1789173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7.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4061603" y="2443858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8.</a:t>
            </a:r>
            <a:endParaRPr sz="1000">
              <a:latin typeface="Arial"/>
              <a:cs typeface="Aria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4061603" y="2946143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9.</a:t>
            </a:r>
            <a:endParaRPr sz="1000">
              <a:latin typeface="Arial"/>
              <a:cs typeface="Aria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061603" y="4314060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10.</a:t>
            </a:r>
            <a:endParaRPr sz="100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4061603" y="6834121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11.</a:t>
            </a:r>
            <a:endParaRPr sz="10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4061603" y="7641206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12.</a:t>
            </a:r>
            <a:endParaRPr sz="1000">
              <a:latin typeface="Arial"/>
              <a:cs typeface="Arial"/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4061612" y="1792363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39" h="144144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5" name="object 35"/>
          <p:cNvSpPr/>
          <p:nvPr/>
        </p:nvSpPr>
        <p:spPr>
          <a:xfrm>
            <a:off x="4061612" y="2447099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39" h="144144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6" name="object 36"/>
          <p:cNvSpPr/>
          <p:nvPr/>
        </p:nvSpPr>
        <p:spPr>
          <a:xfrm>
            <a:off x="4061612" y="2949435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39" h="144144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7" name="object 37"/>
          <p:cNvSpPr txBox="1"/>
          <p:nvPr/>
        </p:nvSpPr>
        <p:spPr>
          <a:xfrm>
            <a:off x="4095347" y="1097405"/>
            <a:ext cx="2800350" cy="3025775"/>
          </a:xfrm>
          <a:prstGeom prst="rect">
            <a:avLst/>
          </a:prstGeom>
        </p:spPr>
        <p:txBody>
          <a:bodyPr wrap="square" lIns="0" tIns="97790" rIns="0" bIns="0" rtlCol="0" vert="horz">
            <a:spAutoFit/>
          </a:bodyPr>
          <a:lstStyle/>
          <a:p>
            <a:pPr marL="236220">
              <a:lnSpc>
                <a:spcPct val="100000"/>
              </a:lnSpc>
              <a:spcBef>
                <a:spcPts val="770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1000" spc="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Intuitivo,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experiencia,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formal.</a:t>
            </a:r>
            <a:endParaRPr sz="1000">
              <a:latin typeface="Arial"/>
              <a:cs typeface="Arial"/>
            </a:endParaRPr>
          </a:p>
          <a:p>
            <a:pPr marL="236220">
              <a:lnSpc>
                <a:spcPct val="100000"/>
              </a:lnSpc>
              <a:spcBef>
                <a:spcPts val="670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1000" spc="3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Aprendido,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experiencia,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intuitivo.</a:t>
            </a:r>
            <a:endParaRPr sz="1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50">
              <a:latin typeface="Arial"/>
              <a:cs typeface="Arial"/>
            </a:endParaRPr>
          </a:p>
          <a:p>
            <a:pPr algn="just" marL="236220" marR="5080" indent="-224154">
              <a:lnSpc>
                <a:spcPct val="100000"/>
              </a:lnSpc>
              <a:spcBef>
                <a:spcPts val="5"/>
              </a:spcBef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7 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Señala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cuál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tres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fuentes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venta-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ja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competitiva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está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directamente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relacionada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productividad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empleados.</a:t>
            </a:r>
            <a:endParaRPr sz="10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350">
              <a:latin typeface="Arial"/>
              <a:cs typeface="Arial"/>
            </a:endParaRPr>
          </a:p>
          <a:p>
            <a:pPr algn="just" marL="236220" marR="5080" indent="-224154">
              <a:lnSpc>
                <a:spcPct val="100000"/>
              </a:lnSpc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8  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Indica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dos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funciones del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empresa.</a:t>
            </a:r>
            <a:endParaRPr sz="1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350">
              <a:latin typeface="Arial"/>
              <a:cs typeface="Arial"/>
            </a:endParaRPr>
          </a:p>
          <a:p>
            <a:pPr algn="just" marL="236220" marR="5080" indent="-224154">
              <a:lnSpc>
                <a:spcPct val="100000"/>
              </a:lnSpc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9</a:t>
            </a:r>
            <a:r>
              <a:rPr dirty="0" sz="1000" spc="13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Identifica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cuál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siguientes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es una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carac-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terística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básica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competencias:</a:t>
            </a:r>
            <a:endParaRPr sz="1000">
              <a:latin typeface="Arial"/>
              <a:cs typeface="Arial"/>
            </a:endParaRPr>
          </a:p>
          <a:p>
            <a:pPr marL="236220">
              <a:lnSpc>
                <a:spcPct val="100000"/>
              </a:lnSpc>
              <a:spcBef>
                <a:spcPts val="665"/>
              </a:spcBef>
            </a:pP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1000" spc="1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Mejoran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humano.</a:t>
            </a:r>
            <a:endParaRPr sz="1000">
              <a:latin typeface="Arial"/>
              <a:cs typeface="Arial"/>
            </a:endParaRPr>
          </a:p>
          <a:p>
            <a:pPr marL="236220">
              <a:lnSpc>
                <a:spcPct val="100000"/>
              </a:lnSpc>
              <a:spcBef>
                <a:spcPts val="675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1000" spc="2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Animan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la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formación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permanente.</a:t>
            </a:r>
            <a:endParaRPr sz="1000">
              <a:latin typeface="Arial"/>
              <a:cs typeface="Arial"/>
            </a:endParaRPr>
          </a:p>
          <a:p>
            <a:pPr marL="415925" marR="5080" indent="-180340">
              <a:lnSpc>
                <a:spcPct val="100000"/>
              </a:lnSpc>
              <a:spcBef>
                <a:spcPts val="670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10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Pueden</a:t>
            </a:r>
            <a:r>
              <a:rPr dirty="0" sz="10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generalizarse</a:t>
            </a:r>
            <a:r>
              <a:rPr dirty="0" sz="10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000" spc="7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más</a:t>
            </a:r>
            <a:r>
              <a:rPr dirty="0" sz="10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000" spc="7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acti-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vidad.</a:t>
            </a:r>
            <a:endParaRPr sz="1000">
              <a:latin typeface="Arial"/>
              <a:cs typeface="Arial"/>
            </a:endParaRPr>
          </a:p>
        </p:txBody>
      </p:sp>
      <p:sp>
        <p:nvSpPr>
          <p:cNvPr id="38" name="object 38"/>
          <p:cNvSpPr/>
          <p:nvPr/>
        </p:nvSpPr>
        <p:spPr>
          <a:xfrm>
            <a:off x="4061612" y="4317327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39" h="144145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9" name="object 39"/>
          <p:cNvSpPr txBox="1"/>
          <p:nvPr/>
        </p:nvSpPr>
        <p:spPr>
          <a:xfrm>
            <a:off x="4048907" y="4295664"/>
            <a:ext cx="2846705" cy="23475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82575" marR="5080" indent="-270510">
              <a:lnSpc>
                <a:spcPct val="100000"/>
              </a:lnSpc>
              <a:spcBef>
                <a:spcPts val="100"/>
              </a:spcBef>
            </a:pPr>
            <a:r>
              <a:rPr dirty="0" sz="1000" spc="75" b="1">
                <a:solidFill>
                  <a:srgbClr val="FFFFFF"/>
                </a:solidFill>
                <a:latin typeface="Century Gothic"/>
                <a:cs typeface="Century Gothic"/>
              </a:rPr>
              <a:t>10</a:t>
            </a:r>
            <a:r>
              <a:rPr dirty="0" sz="1000" spc="22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Argumenta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veracidad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falsedad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si-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guientes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afirmaciones:</a:t>
            </a:r>
            <a:endParaRPr sz="1000">
              <a:latin typeface="Arial"/>
              <a:cs typeface="Arial"/>
            </a:endParaRPr>
          </a:p>
          <a:p>
            <a:pPr algn="just" marL="462280" marR="5080" indent="-180340">
              <a:lnSpc>
                <a:spcPct val="100000"/>
              </a:lnSpc>
              <a:spcBef>
                <a:spcPts val="665"/>
              </a:spcBef>
            </a:pP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competencias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beneficia 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tanto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trabaja-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dores.</a:t>
            </a:r>
            <a:endParaRPr sz="1000">
              <a:latin typeface="Arial"/>
              <a:cs typeface="Arial"/>
            </a:endParaRPr>
          </a:p>
          <a:p>
            <a:pPr algn="just" marL="462280" marR="5080" indent="-180340">
              <a:lnSpc>
                <a:spcPct val="100000"/>
              </a:lnSpc>
              <a:spcBef>
                <a:spcPts val="675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define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empatía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manejo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emociones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relaciones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sociales.</a:t>
            </a:r>
            <a:endParaRPr sz="1000">
              <a:latin typeface="Arial"/>
              <a:cs typeface="Arial"/>
            </a:endParaRPr>
          </a:p>
          <a:p>
            <a:pPr algn="just" marL="462280" marR="5080" indent="-180340">
              <a:lnSpc>
                <a:spcPct val="100000"/>
              </a:lnSpc>
              <a:spcBef>
                <a:spcPts val="670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conocimiento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es la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asimilación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infor-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mación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parte 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un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contexto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concreto.</a:t>
            </a:r>
            <a:endParaRPr sz="1000">
              <a:latin typeface="Arial"/>
              <a:cs typeface="Arial"/>
            </a:endParaRPr>
          </a:p>
          <a:p>
            <a:pPr algn="just" marL="462280" marR="5080" indent="-180340">
              <a:lnSpc>
                <a:spcPct val="100000"/>
              </a:lnSpc>
              <a:spcBef>
                <a:spcPts val="675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d)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empresas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implantan programas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modificación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conductas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mani-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pular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sus trabajadores.</a:t>
            </a:r>
            <a:endParaRPr sz="1000">
              <a:latin typeface="Arial"/>
              <a:cs typeface="Arial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4061612" y="6837336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39" h="144145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1" name="object 41"/>
          <p:cNvSpPr/>
          <p:nvPr/>
        </p:nvSpPr>
        <p:spPr>
          <a:xfrm>
            <a:off x="4061612" y="7644460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39" h="144145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2" name="object 42"/>
          <p:cNvSpPr txBox="1"/>
          <p:nvPr/>
        </p:nvSpPr>
        <p:spPr>
          <a:xfrm>
            <a:off x="4048907" y="6815677"/>
            <a:ext cx="2846705" cy="23075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282575" marR="5080" indent="-260985">
              <a:lnSpc>
                <a:spcPct val="100000"/>
              </a:lnSpc>
              <a:spcBef>
                <a:spcPts val="100"/>
              </a:spcBef>
            </a:pPr>
            <a:r>
              <a:rPr dirty="0" sz="1000" spc="75" b="1">
                <a:solidFill>
                  <a:srgbClr val="FFFFFF"/>
                </a:solidFill>
                <a:latin typeface="Century Gothic"/>
                <a:cs typeface="Century Gothic"/>
              </a:rPr>
              <a:t>11</a:t>
            </a:r>
            <a:r>
              <a:rPr dirty="0" sz="1000" spc="8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Identifica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funciones del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Departamento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están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directamente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relacionadas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por competen- 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cias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inteligencia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emocional.</a:t>
            </a:r>
            <a:endParaRPr sz="10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350">
              <a:latin typeface="Arial"/>
              <a:cs typeface="Arial"/>
            </a:endParaRPr>
          </a:p>
          <a:p>
            <a:pPr algn="just" marL="282575" marR="5080" indent="-270510">
              <a:lnSpc>
                <a:spcPct val="100000"/>
              </a:lnSpc>
            </a:pPr>
            <a:r>
              <a:rPr dirty="0" sz="1000" spc="75" b="1">
                <a:solidFill>
                  <a:srgbClr val="FFFFFF"/>
                </a:solidFill>
                <a:latin typeface="Century Gothic"/>
                <a:cs typeface="Century Gothic"/>
              </a:rPr>
              <a:t>12</a:t>
            </a:r>
            <a:r>
              <a:rPr dirty="0" sz="1000" spc="8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etapas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desarrollo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programa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modificación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conducta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son:</a:t>
            </a:r>
            <a:endParaRPr sz="1000">
              <a:latin typeface="Arial"/>
              <a:cs typeface="Arial"/>
            </a:endParaRPr>
          </a:p>
          <a:p>
            <a:pPr marL="462280" marR="5080" indent="-180340">
              <a:lnSpc>
                <a:spcPct val="100000"/>
              </a:lnSpc>
              <a:spcBef>
                <a:spcPts val="670"/>
              </a:spcBef>
            </a:pP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10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Recogida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de información,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evaluación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 spc="1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conductas,</a:t>
            </a:r>
            <a:r>
              <a:rPr dirty="0" sz="1000" spc="1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aplicación</a:t>
            </a:r>
            <a:r>
              <a:rPr dirty="0" sz="1000" spc="1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1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seguimiento.</a:t>
            </a:r>
            <a:endParaRPr sz="1000">
              <a:latin typeface="Arial"/>
              <a:cs typeface="Arial"/>
            </a:endParaRPr>
          </a:p>
          <a:p>
            <a:pPr marL="462280" marR="5080" indent="-180340">
              <a:lnSpc>
                <a:spcPct val="100000"/>
              </a:lnSpc>
              <a:spcBef>
                <a:spcPts val="670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10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Recogida</a:t>
            </a:r>
            <a:r>
              <a:rPr dirty="0" sz="1000" spc="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información,</a:t>
            </a:r>
            <a:r>
              <a:rPr dirty="0" sz="1000" spc="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aplicación,</a:t>
            </a:r>
            <a:r>
              <a:rPr dirty="0" sz="10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se-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guimiento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evaluación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conductas.</a:t>
            </a:r>
            <a:endParaRPr sz="1000">
              <a:latin typeface="Arial"/>
              <a:cs typeface="Arial"/>
            </a:endParaRPr>
          </a:p>
          <a:p>
            <a:pPr marL="462280" marR="5080" indent="-180340">
              <a:lnSpc>
                <a:spcPct val="100000"/>
              </a:lnSpc>
              <a:spcBef>
                <a:spcPts val="675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10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Recogida</a:t>
            </a:r>
            <a:r>
              <a:rPr dirty="0" sz="1000" spc="1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1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información,</a:t>
            </a:r>
            <a:r>
              <a:rPr dirty="0" sz="1000" spc="1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seguimiento,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aplicación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evaluación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conductas.</a:t>
            </a:r>
            <a:endParaRPr sz="1000">
              <a:latin typeface="Arial"/>
              <a:cs typeface="Arial"/>
            </a:endParaRPr>
          </a:p>
        </p:txBody>
      </p:sp>
      <p:sp>
        <p:nvSpPr>
          <p:cNvPr id="43" name="object 43"/>
          <p:cNvSpPr/>
          <p:nvPr/>
        </p:nvSpPr>
        <p:spPr>
          <a:xfrm>
            <a:off x="575999" y="9968821"/>
            <a:ext cx="6408420" cy="0"/>
          </a:xfrm>
          <a:custGeom>
            <a:avLst/>
            <a:gdLst/>
            <a:ahLst/>
            <a:cxnLst/>
            <a:rect l="l" t="t" r="r" b="b"/>
            <a:pathLst>
              <a:path w="6408420" h="0">
                <a:moveTo>
                  <a:pt x="0" y="0"/>
                </a:moveTo>
                <a:lnTo>
                  <a:pt x="6408000" y="0"/>
                </a:lnTo>
              </a:path>
            </a:pathLst>
          </a:custGeom>
          <a:ln w="6350">
            <a:solidFill>
              <a:srgbClr val="939598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78300" y="5565343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123442" y="5197602"/>
            <a:ext cx="291465" cy="278130"/>
          </a:xfrm>
          <a:custGeom>
            <a:avLst/>
            <a:gdLst/>
            <a:ahLst/>
            <a:cxnLst/>
            <a:rect l="l" t="t" r="r" b="b"/>
            <a:pathLst>
              <a:path w="291465" h="278129">
                <a:moveTo>
                  <a:pt x="291185" y="0"/>
                </a:moveTo>
                <a:lnTo>
                  <a:pt x="0" y="0"/>
                </a:lnTo>
                <a:lnTo>
                  <a:pt x="0" y="277647"/>
                </a:lnTo>
                <a:lnTo>
                  <a:pt x="291185" y="277647"/>
                </a:lnTo>
                <a:lnTo>
                  <a:pt x="291185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7174420" y="3093869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43294" y="3637000"/>
            <a:ext cx="4815205" cy="23107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 spc="105" b="1">
                <a:solidFill>
                  <a:srgbClr val="231F20"/>
                </a:solidFill>
                <a:latin typeface="Century Gothic"/>
                <a:cs typeface="Century Gothic"/>
              </a:rPr>
              <a:t>PARA...</a:t>
            </a:r>
            <a:endParaRPr sz="1900">
              <a:latin typeface="Century Gothic"/>
              <a:cs typeface="Century Gothic"/>
            </a:endParaRPr>
          </a:p>
          <a:p>
            <a:pPr algn="just" marL="156210" marR="366395" indent="-144145">
              <a:lnSpc>
                <a:spcPct val="100000"/>
              </a:lnSpc>
              <a:spcBef>
                <a:spcPts val="810"/>
              </a:spcBef>
            </a:pPr>
            <a:r>
              <a:rPr dirty="0" sz="1000" spc="145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Identificar los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principales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aspectos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la 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organización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las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relaciones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labo­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rales,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con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el </a:t>
            </a:r>
            <a:r>
              <a:rPr dirty="0" sz="1000">
                <a:solidFill>
                  <a:srgbClr val="231F20"/>
                </a:solidFill>
                <a:latin typeface="Calibri"/>
                <a:cs typeface="Calibri"/>
              </a:rPr>
              <a:t>fin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comprender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el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funcionamiento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del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Departamento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-15">
                <a:solidFill>
                  <a:srgbClr val="231F20"/>
                </a:solidFill>
                <a:latin typeface="Calibri"/>
                <a:cs typeface="Calibri"/>
              </a:rPr>
              <a:t>Recur­ 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sos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Humanos.</a:t>
            </a:r>
            <a:endParaRPr sz="1000">
              <a:latin typeface="Calibri"/>
              <a:cs typeface="Calibri"/>
            </a:endParaRPr>
          </a:p>
          <a:p>
            <a:pPr algn="just" marL="156210" marR="365760" indent="-144145">
              <a:lnSpc>
                <a:spcPct val="100000"/>
              </a:lnSpc>
              <a:spcBef>
                <a:spcPts val="570"/>
              </a:spcBef>
            </a:pPr>
            <a:r>
              <a:rPr dirty="0" sz="1000" spc="145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Analizar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las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funciones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y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tareas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del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Departamento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Recursos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Humanos, </a:t>
            </a:r>
            <a:r>
              <a:rPr dirty="0" sz="1000" spc="95">
                <a:solidFill>
                  <a:srgbClr val="231F20"/>
                </a:solidFill>
                <a:latin typeface="Calibri"/>
                <a:cs typeface="Calibri"/>
              </a:rPr>
              <a:t>a </a:t>
            </a:r>
            <a:r>
              <a:rPr dirty="0" sz="1000">
                <a:solidFill>
                  <a:srgbClr val="231F20"/>
                </a:solidFill>
                <a:latin typeface="Calibri"/>
                <a:cs typeface="Calibri"/>
              </a:rPr>
              <a:t>fin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relacionarlas con las principales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políticas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gestión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del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capital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humano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las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organizaciones.</a:t>
            </a:r>
            <a:endParaRPr sz="1000">
              <a:latin typeface="Calibri"/>
              <a:cs typeface="Calibri"/>
            </a:endParaRPr>
          </a:p>
          <a:p>
            <a:pPr algn="just" marL="12700">
              <a:lnSpc>
                <a:spcPts val="1100"/>
              </a:lnSpc>
              <a:spcBef>
                <a:spcPts val="565"/>
              </a:spcBef>
            </a:pPr>
            <a:r>
              <a:rPr dirty="0" sz="1000" spc="145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000" spc="27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Analizar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las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posibilidades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que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ofrece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informática,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con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objetivo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>
                <a:solidFill>
                  <a:srgbClr val="231F20"/>
                </a:solidFill>
                <a:latin typeface="Calibri"/>
                <a:cs typeface="Calibri"/>
              </a:rPr>
              <a:t>desarro­</a:t>
            </a:r>
            <a:endParaRPr sz="1000">
              <a:latin typeface="Calibri"/>
              <a:cs typeface="Calibri"/>
            </a:endParaRPr>
          </a:p>
          <a:p>
            <a:pPr algn="just" marL="156210">
              <a:lnSpc>
                <a:spcPts val="1320"/>
              </a:lnSpc>
            </a:pP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llar</a:t>
            </a:r>
            <a:r>
              <a:rPr dirty="0" sz="1000" spc="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forma</a:t>
            </a:r>
            <a:r>
              <a:rPr dirty="0" sz="1000" spc="2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eficiente</a:t>
            </a:r>
            <a:r>
              <a:rPr dirty="0" sz="1000" spc="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las</a:t>
            </a:r>
            <a:r>
              <a:rPr dirty="0" sz="1000" spc="2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operaciones</a:t>
            </a:r>
            <a:r>
              <a:rPr dirty="0" sz="1000" spc="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administrativas</a:t>
            </a:r>
            <a:r>
              <a:rPr dirty="0" sz="1000" spc="2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1000" spc="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Departamento</a:t>
            </a:r>
            <a:r>
              <a:rPr dirty="0" sz="1000" spc="2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de     </a:t>
            </a:r>
            <a:r>
              <a:rPr dirty="0" sz="1000" spc="1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baseline="2314" sz="1800" spc="-104" b="1">
                <a:solidFill>
                  <a:srgbClr val="FFFFFF"/>
                </a:solidFill>
                <a:latin typeface="Arial"/>
                <a:cs typeface="Arial"/>
              </a:rPr>
              <a:t>11</a:t>
            </a:r>
            <a:endParaRPr baseline="2314" sz="1800">
              <a:latin typeface="Arial"/>
              <a:cs typeface="Arial"/>
            </a:endParaRPr>
          </a:p>
          <a:p>
            <a:pPr algn="just" marL="156210">
              <a:lnSpc>
                <a:spcPts val="1180"/>
              </a:lnSpc>
            </a:pPr>
            <a:r>
              <a:rPr dirty="0" sz="1000">
                <a:solidFill>
                  <a:srgbClr val="231F20"/>
                </a:solidFill>
                <a:latin typeface="Calibri"/>
                <a:cs typeface="Calibri"/>
              </a:rPr>
              <a:t>Recursos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Humanos.</a:t>
            </a:r>
            <a:endParaRPr sz="1000">
              <a:latin typeface="Calibri"/>
              <a:cs typeface="Calibri"/>
            </a:endParaRPr>
          </a:p>
          <a:p>
            <a:pPr algn="just" marL="156210" marR="367030" indent="-144145">
              <a:lnSpc>
                <a:spcPct val="100000"/>
              </a:lnSpc>
              <a:spcBef>
                <a:spcPts val="565"/>
              </a:spcBef>
            </a:pPr>
            <a:r>
              <a:rPr dirty="0" sz="1000" spc="145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Valorar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los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procesos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comunicación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en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la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gestión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personal,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con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el </a:t>
            </a:r>
            <a:r>
              <a:rPr dirty="0" sz="1000">
                <a:solidFill>
                  <a:srgbClr val="231F20"/>
                </a:solidFill>
                <a:latin typeface="Calibri"/>
                <a:cs typeface="Calibri"/>
              </a:rPr>
              <a:t>fin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llevar</a:t>
            </a:r>
            <a:r>
              <a:rPr dirty="0" sz="10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adelante</a:t>
            </a:r>
            <a:r>
              <a:rPr dirty="0" sz="10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una</a:t>
            </a:r>
            <a:r>
              <a:rPr dirty="0" sz="10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comunicación</a:t>
            </a:r>
            <a:r>
              <a:rPr dirty="0" sz="10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eficiente.</a:t>
            </a:r>
            <a:endParaRPr sz="1000">
              <a:latin typeface="Calibri"/>
              <a:cs typeface="Calibri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0" y="0"/>
            <a:ext cx="2181225" cy="10692130"/>
            <a:chOff x="0" y="0"/>
            <a:chExt cx="2181225" cy="10692130"/>
          </a:xfrm>
        </p:grpSpPr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2171509" cy="10692003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0" y="539991"/>
              <a:ext cx="2181225" cy="1232535"/>
            </a:xfrm>
            <a:custGeom>
              <a:avLst/>
              <a:gdLst/>
              <a:ahLst/>
              <a:cxnLst/>
              <a:rect l="l" t="t" r="r" b="b"/>
              <a:pathLst>
                <a:path w="2181225" h="1232535">
                  <a:moveTo>
                    <a:pt x="2180615" y="0"/>
                  </a:moveTo>
                  <a:lnTo>
                    <a:pt x="0" y="0"/>
                  </a:lnTo>
                  <a:lnTo>
                    <a:pt x="0" y="1232446"/>
                  </a:lnTo>
                  <a:lnTo>
                    <a:pt x="2180615" y="1232446"/>
                  </a:lnTo>
                  <a:lnTo>
                    <a:pt x="218061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" name="object 9"/>
          <p:cNvSpPr txBox="1"/>
          <p:nvPr/>
        </p:nvSpPr>
        <p:spPr>
          <a:xfrm>
            <a:off x="2555989" y="7715796"/>
            <a:ext cx="4428490" cy="2436495"/>
          </a:xfrm>
          <a:prstGeom prst="rect">
            <a:avLst/>
          </a:prstGeom>
          <a:solidFill>
            <a:srgbClr val="D7D0E8"/>
          </a:solidFill>
        </p:spPr>
        <p:txBody>
          <a:bodyPr wrap="square" lIns="0" tIns="70485" rIns="0" bIns="0" rtlCol="0" vert="horz">
            <a:spAutoFit/>
          </a:bodyPr>
          <a:lstStyle/>
          <a:p>
            <a:pPr marL="101600">
              <a:lnSpc>
                <a:spcPct val="100000"/>
              </a:lnSpc>
              <a:spcBef>
                <a:spcPts val="555"/>
              </a:spcBef>
            </a:pPr>
            <a:r>
              <a:rPr dirty="0" sz="1400" spc="-10">
                <a:solidFill>
                  <a:srgbClr val="231F20"/>
                </a:solidFill>
                <a:latin typeface="Calibri"/>
                <a:cs typeface="Calibri"/>
              </a:rPr>
              <a:t>SEGUIREMOS</a:t>
            </a:r>
            <a:r>
              <a:rPr dirty="0" sz="14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-45">
                <a:solidFill>
                  <a:srgbClr val="231F20"/>
                </a:solidFill>
                <a:latin typeface="Calibri"/>
                <a:cs typeface="Calibri"/>
              </a:rPr>
              <a:t>ESTE</a:t>
            </a:r>
            <a:r>
              <a:rPr dirty="0" sz="14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-30">
                <a:solidFill>
                  <a:srgbClr val="231F20"/>
                </a:solidFill>
                <a:latin typeface="Calibri"/>
                <a:cs typeface="Calibri"/>
              </a:rPr>
              <a:t>PLAN:</a:t>
            </a:r>
            <a:endParaRPr sz="1400">
              <a:latin typeface="Calibri"/>
              <a:cs typeface="Calibri"/>
            </a:endParaRPr>
          </a:p>
          <a:p>
            <a:pPr marL="101600">
              <a:lnSpc>
                <a:spcPct val="100000"/>
              </a:lnSpc>
              <a:spcBef>
                <a:spcPts val="770"/>
              </a:spcBef>
            </a:pPr>
            <a:r>
              <a:rPr dirty="0" sz="1200" spc="50" b="1">
                <a:solidFill>
                  <a:srgbClr val="231F20"/>
                </a:solidFill>
                <a:latin typeface="Century Gothic"/>
                <a:cs typeface="Century Gothic"/>
              </a:rPr>
              <a:t>1. </a:t>
            </a:r>
            <a:r>
              <a:rPr dirty="0" sz="1200" spc="13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baseline="9259" sz="1800" spc="-75" b="1">
                <a:solidFill>
                  <a:srgbClr val="231F20"/>
                </a:solidFill>
                <a:latin typeface="Century Gothic"/>
                <a:cs typeface="Century Gothic"/>
              </a:rPr>
              <a:t>¿</a:t>
            </a:r>
            <a:r>
              <a:rPr dirty="0" sz="1200" spc="-50" b="1">
                <a:solidFill>
                  <a:srgbClr val="231F20"/>
                </a:solidFill>
                <a:latin typeface="Century Gothic"/>
                <a:cs typeface="Century Gothic"/>
              </a:rPr>
              <a:t>Qué</a:t>
            </a:r>
            <a:r>
              <a:rPr dirty="0" sz="1200" spc="2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200" spc="-45" b="1">
                <a:solidFill>
                  <a:srgbClr val="231F20"/>
                </a:solidFill>
                <a:latin typeface="Century Gothic"/>
                <a:cs typeface="Century Gothic"/>
              </a:rPr>
              <a:t>es</a:t>
            </a:r>
            <a:r>
              <a:rPr dirty="0" sz="1200" spc="2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200" spc="-40" b="1">
                <a:solidFill>
                  <a:srgbClr val="231F20"/>
                </a:solidFill>
                <a:latin typeface="Century Gothic"/>
                <a:cs typeface="Century Gothic"/>
              </a:rPr>
              <a:t>el</a:t>
            </a:r>
            <a:r>
              <a:rPr dirty="0" sz="1200" spc="2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200" spc="-30" b="1">
                <a:solidFill>
                  <a:srgbClr val="231F20"/>
                </a:solidFill>
                <a:latin typeface="Century Gothic"/>
                <a:cs typeface="Century Gothic"/>
              </a:rPr>
              <a:t>área</a:t>
            </a:r>
            <a:r>
              <a:rPr dirty="0" sz="1200" spc="2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200" spc="-85" b="1">
                <a:solidFill>
                  <a:srgbClr val="231F20"/>
                </a:solidFill>
                <a:latin typeface="Century Gothic"/>
                <a:cs typeface="Century Gothic"/>
              </a:rPr>
              <a:t>de</a:t>
            </a:r>
            <a:r>
              <a:rPr dirty="0" sz="1200" spc="2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200" spc="-20" b="1">
                <a:solidFill>
                  <a:srgbClr val="231F20"/>
                </a:solidFill>
                <a:latin typeface="Century Gothic"/>
                <a:cs typeface="Century Gothic"/>
              </a:rPr>
              <a:t>recursos</a:t>
            </a:r>
            <a:r>
              <a:rPr dirty="0" sz="1200" spc="2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200" spc="-25" b="1">
                <a:solidFill>
                  <a:srgbClr val="231F20"/>
                </a:solidFill>
                <a:latin typeface="Century Gothic"/>
                <a:cs typeface="Century Gothic"/>
              </a:rPr>
              <a:t>humanos?</a:t>
            </a:r>
            <a:endParaRPr sz="1200">
              <a:latin typeface="Century Gothic"/>
              <a:cs typeface="Century Gothic"/>
            </a:endParaRPr>
          </a:p>
          <a:p>
            <a:pPr marL="353060">
              <a:lnSpc>
                <a:spcPct val="100000"/>
              </a:lnSpc>
              <a:spcBef>
                <a:spcPts val="385"/>
              </a:spcBef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1.1. </a:t>
            </a:r>
            <a:r>
              <a:rPr dirty="0" sz="1000" spc="1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Calibri"/>
                <a:cs typeface="Calibri"/>
              </a:rPr>
              <a:t>Funciones</a:t>
            </a:r>
            <a:endParaRPr sz="1000">
              <a:latin typeface="Calibri"/>
              <a:cs typeface="Calibri"/>
            </a:endParaRPr>
          </a:p>
          <a:p>
            <a:pPr marL="353060">
              <a:lnSpc>
                <a:spcPct val="100000"/>
              </a:lnSpc>
              <a:spcBef>
                <a:spcPts val="425"/>
              </a:spcBef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1.2. </a:t>
            </a:r>
            <a:r>
              <a:rPr dirty="0" sz="1000" spc="254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5">
                <a:solidFill>
                  <a:srgbClr val="231F20"/>
                </a:solidFill>
                <a:latin typeface="Calibri"/>
                <a:cs typeface="Calibri"/>
              </a:rPr>
              <a:t>Posición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35">
                <a:solidFill>
                  <a:srgbClr val="231F20"/>
                </a:solidFill>
                <a:latin typeface="Calibri"/>
                <a:cs typeface="Calibri"/>
              </a:rPr>
              <a:t>que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ocupa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45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organigrama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35">
                <a:solidFill>
                  <a:srgbClr val="231F20"/>
                </a:solidFill>
                <a:latin typeface="Calibri"/>
                <a:cs typeface="Calibri"/>
              </a:rPr>
              <a:t>empresa</a:t>
            </a:r>
            <a:endParaRPr sz="1000">
              <a:latin typeface="Calibri"/>
              <a:cs typeface="Calibri"/>
            </a:endParaRPr>
          </a:p>
          <a:p>
            <a:pPr marL="353060">
              <a:lnSpc>
                <a:spcPct val="100000"/>
              </a:lnSpc>
              <a:spcBef>
                <a:spcPts val="425"/>
              </a:spcBef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1.3. </a:t>
            </a:r>
            <a:r>
              <a:rPr dirty="0" sz="1000" spc="2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baseline="11111" sz="1500" spc="-22">
                <a:solidFill>
                  <a:srgbClr val="231F20"/>
                </a:solidFill>
                <a:latin typeface="Calibri"/>
                <a:cs typeface="Calibri"/>
              </a:rPr>
              <a:t>¿</a:t>
            </a:r>
            <a:r>
              <a:rPr dirty="0" sz="1000" spc="-15">
                <a:solidFill>
                  <a:srgbClr val="231F20"/>
                </a:solidFill>
                <a:latin typeface="Calibri"/>
                <a:cs typeface="Calibri"/>
              </a:rPr>
              <a:t>Cómo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35">
                <a:solidFill>
                  <a:srgbClr val="231F20"/>
                </a:solidFill>
                <a:latin typeface="Calibri"/>
                <a:cs typeface="Calibri"/>
              </a:rPr>
              <a:t>se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organiza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40">
                <a:solidFill>
                  <a:srgbClr val="231F20"/>
                </a:solidFill>
                <a:latin typeface="Calibri"/>
                <a:cs typeface="Calibri"/>
              </a:rPr>
              <a:t>Departamento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35">
                <a:solidFill>
                  <a:srgbClr val="231F20"/>
                </a:solidFill>
                <a:latin typeface="Calibri"/>
                <a:cs typeface="Calibri"/>
              </a:rPr>
              <a:t>Recursos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Calibri"/>
                <a:cs typeface="Calibri"/>
              </a:rPr>
              <a:t>Humanos?</a:t>
            </a:r>
            <a:endParaRPr sz="1000">
              <a:latin typeface="Calibri"/>
              <a:cs typeface="Calibri"/>
            </a:endParaRPr>
          </a:p>
          <a:p>
            <a:pPr marL="101600">
              <a:lnSpc>
                <a:spcPct val="100000"/>
              </a:lnSpc>
              <a:spcBef>
                <a:spcPts val="1275"/>
              </a:spcBef>
            </a:pPr>
            <a:r>
              <a:rPr dirty="0" sz="1200" spc="50" b="1">
                <a:solidFill>
                  <a:srgbClr val="231F20"/>
                </a:solidFill>
                <a:latin typeface="Century Gothic"/>
                <a:cs typeface="Century Gothic"/>
              </a:rPr>
              <a:t>2. </a:t>
            </a:r>
            <a:r>
              <a:rPr dirty="0" sz="1200" spc="13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200" spc="-25" b="1">
                <a:solidFill>
                  <a:srgbClr val="231F20"/>
                </a:solidFill>
                <a:latin typeface="Century Gothic"/>
                <a:cs typeface="Century Gothic"/>
              </a:rPr>
              <a:t>La</a:t>
            </a:r>
            <a:r>
              <a:rPr dirty="0" sz="1200" spc="2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200" spc="-20" b="1">
                <a:solidFill>
                  <a:srgbClr val="231F20"/>
                </a:solidFill>
                <a:latin typeface="Century Gothic"/>
                <a:cs typeface="Century Gothic"/>
              </a:rPr>
              <a:t>gestión</a:t>
            </a:r>
            <a:r>
              <a:rPr dirty="0" sz="1200" spc="2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200" spc="-45" b="1">
                <a:solidFill>
                  <a:srgbClr val="231F20"/>
                </a:solidFill>
                <a:latin typeface="Century Gothic"/>
                <a:cs typeface="Century Gothic"/>
              </a:rPr>
              <a:t>del</a:t>
            </a:r>
            <a:r>
              <a:rPr dirty="0" sz="1200" spc="2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200" spc="-45" b="1">
                <a:solidFill>
                  <a:srgbClr val="231F20"/>
                </a:solidFill>
                <a:latin typeface="Century Gothic"/>
                <a:cs typeface="Century Gothic"/>
              </a:rPr>
              <a:t>capital</a:t>
            </a:r>
            <a:r>
              <a:rPr dirty="0" sz="1200" spc="2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200" spc="-35" b="1">
                <a:solidFill>
                  <a:srgbClr val="231F20"/>
                </a:solidFill>
                <a:latin typeface="Century Gothic"/>
                <a:cs typeface="Century Gothic"/>
              </a:rPr>
              <a:t>humano</a:t>
            </a:r>
            <a:endParaRPr sz="1200">
              <a:latin typeface="Century Gothic"/>
              <a:cs typeface="Century Gothic"/>
            </a:endParaRPr>
          </a:p>
          <a:p>
            <a:pPr marL="353060">
              <a:lnSpc>
                <a:spcPct val="100000"/>
              </a:lnSpc>
              <a:spcBef>
                <a:spcPts val="385"/>
              </a:spcBef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2.1. </a:t>
            </a:r>
            <a:r>
              <a:rPr dirty="0" sz="1000" spc="229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5">
                <a:solidFill>
                  <a:srgbClr val="231F20"/>
                </a:solidFill>
                <a:latin typeface="Calibri"/>
                <a:cs typeface="Calibri"/>
              </a:rPr>
              <a:t>Tipos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45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endParaRPr sz="1000">
              <a:latin typeface="Calibri"/>
              <a:cs typeface="Calibri"/>
            </a:endParaRPr>
          </a:p>
          <a:p>
            <a:pPr marL="353060">
              <a:lnSpc>
                <a:spcPct val="100000"/>
              </a:lnSpc>
              <a:spcBef>
                <a:spcPts val="425"/>
              </a:spcBef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2.2. </a:t>
            </a:r>
            <a:r>
              <a:rPr dirty="0" sz="1000" spc="2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30">
                <a:solidFill>
                  <a:srgbClr val="231F20"/>
                </a:solidFill>
                <a:latin typeface="Calibri"/>
                <a:cs typeface="Calibri"/>
              </a:rPr>
              <a:t>Funciones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5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45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endParaRPr sz="1000">
              <a:latin typeface="Calibri"/>
              <a:cs typeface="Calibri"/>
            </a:endParaRPr>
          </a:p>
          <a:p>
            <a:pPr marL="353060">
              <a:lnSpc>
                <a:spcPct val="100000"/>
              </a:lnSpc>
              <a:spcBef>
                <a:spcPts val="425"/>
              </a:spcBef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2.3. </a:t>
            </a:r>
            <a:r>
              <a:rPr dirty="0" sz="1000" spc="2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45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40">
                <a:solidFill>
                  <a:srgbClr val="231F20"/>
                </a:solidFill>
                <a:latin typeface="Calibri"/>
                <a:cs typeface="Calibri"/>
              </a:rPr>
              <a:t>como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5">
                <a:solidFill>
                  <a:srgbClr val="231F20"/>
                </a:solidFill>
                <a:latin typeface="Calibri"/>
                <a:cs typeface="Calibri"/>
              </a:rPr>
              <a:t>ventaja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35">
                <a:solidFill>
                  <a:srgbClr val="231F20"/>
                </a:solidFill>
                <a:latin typeface="Calibri"/>
                <a:cs typeface="Calibri"/>
              </a:rPr>
              <a:t>competitiva</a:t>
            </a:r>
            <a:endParaRPr sz="1000">
              <a:latin typeface="Calibri"/>
              <a:cs typeface="Calibri"/>
            </a:endParaRPr>
          </a:p>
          <a:p>
            <a:pPr marL="353060">
              <a:lnSpc>
                <a:spcPct val="100000"/>
              </a:lnSpc>
              <a:spcBef>
                <a:spcPts val="425"/>
              </a:spcBef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2.4. </a:t>
            </a:r>
            <a:r>
              <a:rPr dirty="0" sz="1000" spc="2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5">
                <a:solidFill>
                  <a:srgbClr val="231F20"/>
                </a:solidFill>
                <a:latin typeface="Calibri"/>
                <a:cs typeface="Calibri"/>
              </a:rPr>
              <a:t>Políticas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45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543289" y="485078"/>
            <a:ext cx="2271395" cy="3149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00" spc="-40">
                <a:solidFill>
                  <a:srgbClr val="231F20"/>
                </a:solidFill>
                <a:latin typeface="Calibri"/>
                <a:cs typeface="Calibri"/>
              </a:rPr>
              <a:t>ACTIVIDADES</a:t>
            </a:r>
            <a:r>
              <a:rPr dirty="0" sz="1900" spc="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900" spc="-20">
                <a:solidFill>
                  <a:srgbClr val="231F20"/>
                </a:solidFill>
                <a:latin typeface="Calibri"/>
                <a:cs typeface="Calibri"/>
              </a:rPr>
              <a:t>INICIALES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795320" y="1317073"/>
            <a:ext cx="4201795" cy="1625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Explica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qué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debe</a:t>
            </a:r>
            <a:r>
              <a:rPr dirty="0" sz="900" spc="7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aportar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Departamento</a:t>
            </a:r>
            <a:r>
              <a:rPr dirty="0" sz="900" spc="7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</a:t>
            </a:r>
            <a:r>
              <a:rPr dirty="0" sz="900" spc="7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 spc="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9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795320" y="1630370"/>
            <a:ext cx="4201160" cy="3022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Razona</a:t>
            </a:r>
            <a:r>
              <a:rPr dirty="0" sz="9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qué</a:t>
            </a:r>
            <a:r>
              <a:rPr dirty="0" sz="9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supone</a:t>
            </a:r>
            <a:r>
              <a:rPr dirty="0" sz="9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9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9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Departamento</a:t>
            </a:r>
            <a:r>
              <a:rPr dirty="0" sz="9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9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Humanos</a:t>
            </a:r>
            <a:r>
              <a:rPr dirty="0" sz="9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9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9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princi­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pales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tareas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administrativas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estén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externalizadas.</a:t>
            </a:r>
            <a:endParaRPr sz="9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2555989" y="1022159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39" h="144144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2589728" y="1013203"/>
            <a:ext cx="4171315" cy="16256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 marL="12700">
              <a:lnSpc>
                <a:spcPct val="100000"/>
              </a:lnSpc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1 </a:t>
            </a:r>
            <a:r>
              <a:rPr dirty="0" sz="1000" spc="265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baseline="3086" sz="1350" spc="-104">
                <a:solidFill>
                  <a:srgbClr val="231F20"/>
                </a:solidFill>
                <a:latin typeface="Arial"/>
                <a:cs typeface="Arial"/>
              </a:rPr>
              <a:t>¿Te</a:t>
            </a:r>
            <a:r>
              <a:rPr dirty="0" baseline="3086" sz="1350" spc="7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baseline="3086" sz="1350" spc="-7">
                <a:solidFill>
                  <a:srgbClr val="231F20"/>
                </a:solidFill>
                <a:latin typeface="Arial"/>
                <a:cs typeface="Arial"/>
              </a:rPr>
              <a:t>gustaría</a:t>
            </a:r>
            <a:r>
              <a:rPr dirty="0" baseline="3086" sz="1350" spc="7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baseline="3086" sz="1350">
                <a:solidFill>
                  <a:srgbClr val="231F20"/>
                </a:solidFill>
                <a:latin typeface="Arial"/>
                <a:cs typeface="Arial"/>
              </a:rPr>
              <a:t>trabajar</a:t>
            </a:r>
            <a:r>
              <a:rPr dirty="0" baseline="3086" sz="1350" spc="7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baseline="3086" sz="135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baseline="3086" sz="1350" spc="7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baseline="3086" sz="1350" spc="-7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baseline="3086" sz="1350" spc="7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baseline="3086" sz="1350">
                <a:solidFill>
                  <a:srgbClr val="231F20"/>
                </a:solidFill>
                <a:latin typeface="Arial"/>
                <a:cs typeface="Arial"/>
              </a:rPr>
              <a:t>Departamento</a:t>
            </a:r>
            <a:r>
              <a:rPr dirty="0" baseline="3086" sz="1350" spc="7">
                <a:solidFill>
                  <a:srgbClr val="231F20"/>
                </a:solidFill>
                <a:latin typeface="Arial"/>
                <a:cs typeface="Arial"/>
              </a:rPr>
              <a:t> de </a:t>
            </a:r>
            <a:r>
              <a:rPr dirty="0" baseline="3086" sz="1350" spc="-7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baseline="3086" sz="1350" spc="7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baseline="3086" sz="1350">
                <a:solidFill>
                  <a:srgbClr val="231F20"/>
                </a:solidFill>
                <a:latin typeface="Arial"/>
                <a:cs typeface="Arial"/>
              </a:rPr>
              <a:t>Humanos?</a:t>
            </a:r>
            <a:r>
              <a:rPr dirty="0" baseline="3086" sz="1350" spc="7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baseline="3086" sz="1350" spc="-22">
                <a:solidFill>
                  <a:srgbClr val="231F20"/>
                </a:solidFill>
                <a:latin typeface="Arial"/>
                <a:cs typeface="Arial"/>
              </a:rPr>
              <a:t>¿Por</a:t>
            </a:r>
            <a:r>
              <a:rPr dirty="0" baseline="3086" sz="135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baseline="3086" sz="1350">
                <a:solidFill>
                  <a:srgbClr val="231F20"/>
                </a:solidFill>
                <a:latin typeface="Arial"/>
                <a:cs typeface="Arial"/>
              </a:rPr>
              <a:t>qué?</a:t>
            </a:r>
            <a:endParaRPr baseline="3086" sz="135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555989" y="1335430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39" h="144144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2589728" y="1313770"/>
            <a:ext cx="113030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2555989" y="1648688"/>
            <a:ext cx="180340" cy="144145"/>
          </a:xfrm>
          <a:custGeom>
            <a:avLst/>
            <a:gdLst/>
            <a:ahLst/>
            <a:cxnLst/>
            <a:rect l="l" t="t" r="r" b="b"/>
            <a:pathLst>
              <a:path w="180339" h="144144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 txBox="1"/>
          <p:nvPr/>
        </p:nvSpPr>
        <p:spPr>
          <a:xfrm>
            <a:off x="2589728" y="1627035"/>
            <a:ext cx="113030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125" b="1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555989" y="3596690"/>
            <a:ext cx="4428490" cy="12700"/>
          </a:xfrm>
          <a:custGeom>
            <a:avLst/>
            <a:gdLst/>
            <a:ahLst/>
            <a:cxnLst/>
            <a:rect l="l" t="t" r="r" b="b"/>
            <a:pathLst>
              <a:path w="4428490" h="12700">
                <a:moveTo>
                  <a:pt x="4428007" y="0"/>
                </a:moveTo>
                <a:lnTo>
                  <a:pt x="0" y="0"/>
                </a:lnTo>
                <a:lnTo>
                  <a:pt x="0" y="12700"/>
                </a:lnTo>
                <a:lnTo>
                  <a:pt x="4428007" y="12700"/>
                </a:lnTo>
                <a:lnTo>
                  <a:pt x="442800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/>
          <p:nvPr/>
        </p:nvSpPr>
        <p:spPr>
          <a:xfrm>
            <a:off x="2555994" y="6016270"/>
            <a:ext cx="4428490" cy="0"/>
          </a:xfrm>
          <a:custGeom>
            <a:avLst/>
            <a:gdLst/>
            <a:ahLst/>
            <a:cxnLst/>
            <a:rect l="l" t="t" r="r" b="b"/>
            <a:pathLst>
              <a:path w="4428490" h="0">
                <a:moveTo>
                  <a:pt x="0" y="0"/>
                </a:moveTo>
                <a:lnTo>
                  <a:pt x="4428007" y="0"/>
                </a:lnTo>
              </a:path>
            </a:pathLst>
          </a:custGeom>
          <a:ln w="12700">
            <a:solidFill>
              <a:srgbClr val="231F20"/>
            </a:solidFill>
            <a:prstDash val="sysDash"/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6700" y="5565349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1841" y="5197602"/>
            <a:ext cx="291465" cy="278130"/>
          </a:xfrm>
          <a:prstGeom prst="rect">
            <a:avLst/>
          </a:prstGeom>
          <a:solidFill>
            <a:srgbClr val="6D50A1"/>
          </a:solidFill>
        </p:spPr>
        <p:txBody>
          <a:bodyPr wrap="square" lIns="0" tIns="25400" rIns="0" bIns="0" rtlCol="0" vert="horz">
            <a:spAutoFit/>
          </a:bodyPr>
          <a:lstStyle/>
          <a:p>
            <a:pPr marL="69215">
              <a:lnSpc>
                <a:spcPct val="100000"/>
              </a:lnSpc>
              <a:spcBef>
                <a:spcPts val="2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12</a:t>
            </a:r>
            <a:endParaRPr sz="1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2813" y="3093869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50132" y="665392"/>
            <a:ext cx="156845" cy="33147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80"/>
              </a:spcBef>
            </a:pPr>
            <a:r>
              <a:rPr dirty="0" sz="2000" spc="110" b="1">
                <a:solidFill>
                  <a:srgbClr val="231F20"/>
                </a:solidFill>
                <a:latin typeface="Century Gothic"/>
                <a:cs typeface="Century Gothic"/>
              </a:rPr>
              <a:t>1</a:t>
            </a:r>
            <a:endParaRPr sz="2000">
              <a:latin typeface="Century Gothic"/>
              <a:cs typeface="Century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50134" y="2053818"/>
            <a:ext cx="4434205" cy="446405"/>
          </a:xfrm>
          <a:prstGeom prst="rect">
            <a:avLst/>
          </a:prstGeom>
          <a:solidFill>
            <a:srgbClr val="C6BDDD"/>
          </a:solidFill>
        </p:spPr>
        <p:txBody>
          <a:bodyPr wrap="square" lIns="0" tIns="65404" rIns="0" bIns="0" rtlCol="0" vert="horz">
            <a:spAutoFit/>
          </a:bodyPr>
          <a:lstStyle/>
          <a:p>
            <a:pPr marL="100965" marR="93980">
              <a:lnSpc>
                <a:spcPct val="100000"/>
              </a:lnSpc>
              <a:spcBef>
                <a:spcPts val="515"/>
              </a:spcBef>
            </a:pP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Estructura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organizativa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 encarga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 lo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relativo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organización,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1000" spc="-26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administración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personal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al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servicio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10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537432" y="2622583"/>
            <a:ext cx="4458970" cy="6889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este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apartado,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pretende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describir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funciones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realiza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área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humanos,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analizar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su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posición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en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organigrama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la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cómo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comunica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demás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áreas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ésta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organismos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laborales.</a:t>
            </a:r>
            <a:endParaRPr sz="11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2550134" y="720001"/>
            <a:ext cx="196850" cy="237490"/>
          </a:xfrm>
          <a:custGeom>
            <a:avLst/>
            <a:gdLst/>
            <a:ahLst/>
            <a:cxnLst/>
            <a:rect l="l" t="t" r="r" b="b"/>
            <a:pathLst>
              <a:path w="196850" h="237490">
                <a:moveTo>
                  <a:pt x="196481" y="0"/>
                </a:moveTo>
                <a:lnTo>
                  <a:pt x="0" y="0"/>
                </a:lnTo>
                <a:lnTo>
                  <a:pt x="0" y="237490"/>
                </a:lnTo>
                <a:lnTo>
                  <a:pt x="196481" y="237490"/>
                </a:lnTo>
                <a:lnTo>
                  <a:pt x="196481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2512032" y="669202"/>
            <a:ext cx="4510405" cy="13652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48895">
              <a:lnSpc>
                <a:spcPts val="2175"/>
              </a:lnSpc>
              <a:spcBef>
                <a:spcPts val="100"/>
              </a:spcBef>
              <a:tabLst>
                <a:tab pos="361950" algn="l"/>
              </a:tabLst>
            </a:pPr>
            <a:r>
              <a:rPr dirty="0" sz="2000" spc="250" b="1">
                <a:solidFill>
                  <a:srgbClr val="FFFFFF"/>
                </a:solidFill>
                <a:latin typeface="Century Gothic"/>
                <a:cs typeface="Century Gothic"/>
              </a:rPr>
              <a:t>1	</a:t>
            </a:r>
            <a:r>
              <a:rPr dirty="0" baseline="6944" sz="3000" spc="-127" b="1">
                <a:solidFill>
                  <a:srgbClr val="231F20"/>
                </a:solidFill>
                <a:latin typeface="Century Gothic"/>
                <a:cs typeface="Century Gothic"/>
              </a:rPr>
              <a:t>¿</a:t>
            </a:r>
            <a:r>
              <a:rPr dirty="0" baseline="1388" sz="3000" spc="-127" b="1">
                <a:solidFill>
                  <a:srgbClr val="231F20"/>
                </a:solidFill>
                <a:latin typeface="Century Gothic"/>
                <a:cs typeface="Century Gothic"/>
              </a:rPr>
              <a:t>Qué</a:t>
            </a:r>
            <a:r>
              <a:rPr dirty="0" baseline="1388" sz="3000" spc="52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baseline="1388" sz="3000" spc="-104" b="1">
                <a:solidFill>
                  <a:srgbClr val="231F20"/>
                </a:solidFill>
                <a:latin typeface="Century Gothic"/>
                <a:cs typeface="Century Gothic"/>
              </a:rPr>
              <a:t>es</a:t>
            </a:r>
            <a:r>
              <a:rPr dirty="0" baseline="1388" sz="3000" spc="52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baseline="1388" sz="3000" spc="-89" b="1">
                <a:solidFill>
                  <a:srgbClr val="231F20"/>
                </a:solidFill>
                <a:latin typeface="Century Gothic"/>
                <a:cs typeface="Century Gothic"/>
              </a:rPr>
              <a:t>el</a:t>
            </a:r>
            <a:r>
              <a:rPr dirty="0" baseline="1388" sz="3000" spc="52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baseline="1388" sz="3000" spc="-75" b="1">
                <a:solidFill>
                  <a:srgbClr val="231F20"/>
                </a:solidFill>
                <a:latin typeface="Century Gothic"/>
                <a:cs typeface="Century Gothic"/>
              </a:rPr>
              <a:t>área</a:t>
            </a:r>
            <a:endParaRPr baseline="1388" sz="3000">
              <a:latin typeface="Century Gothic"/>
              <a:cs typeface="Century Gothic"/>
            </a:endParaRPr>
          </a:p>
          <a:p>
            <a:pPr marL="361950">
              <a:lnSpc>
                <a:spcPts val="2175"/>
              </a:lnSpc>
            </a:pPr>
            <a:r>
              <a:rPr dirty="0" sz="2000" spc="-140" b="1">
                <a:solidFill>
                  <a:srgbClr val="231F20"/>
                </a:solidFill>
                <a:latin typeface="Century Gothic"/>
                <a:cs typeface="Century Gothic"/>
              </a:rPr>
              <a:t>de</a:t>
            </a:r>
            <a:r>
              <a:rPr dirty="0" sz="2000" spc="4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2000" spc="-35" b="1">
                <a:solidFill>
                  <a:srgbClr val="231F20"/>
                </a:solidFill>
                <a:latin typeface="Century Gothic"/>
                <a:cs typeface="Century Gothic"/>
              </a:rPr>
              <a:t>recursos</a:t>
            </a:r>
            <a:r>
              <a:rPr dirty="0" sz="2000" spc="4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2000" spc="-45" b="1">
                <a:solidFill>
                  <a:srgbClr val="231F20"/>
                </a:solidFill>
                <a:latin typeface="Century Gothic"/>
                <a:cs typeface="Century Gothic"/>
              </a:rPr>
              <a:t>humanos?</a:t>
            </a:r>
            <a:endParaRPr sz="2000">
              <a:latin typeface="Century Gothic"/>
              <a:cs typeface="Century Gothic"/>
            </a:endParaRPr>
          </a:p>
          <a:p>
            <a:pPr marL="38100" marR="30480">
              <a:lnSpc>
                <a:spcPts val="1300"/>
              </a:lnSpc>
              <a:spcBef>
                <a:spcPts val="1050"/>
              </a:spcBef>
            </a:pP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1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personal</a:t>
            </a:r>
            <a:r>
              <a:rPr dirty="0" sz="11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trabaja</a:t>
            </a:r>
            <a:r>
              <a:rPr dirty="0" sz="11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</a:t>
            </a:r>
            <a:r>
              <a:rPr dirty="0" sz="11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desarrolla</a:t>
            </a:r>
            <a:r>
              <a:rPr dirty="0" sz="11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desde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denominada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 i="1">
                <a:solidFill>
                  <a:srgbClr val="231F20"/>
                </a:solidFill>
                <a:latin typeface="Arial"/>
                <a:cs typeface="Arial"/>
              </a:rPr>
              <a:t>área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recursos </a:t>
            </a:r>
            <a:r>
              <a:rPr dirty="0" sz="1100" spc="-5" i="1">
                <a:solidFill>
                  <a:srgbClr val="231F20"/>
                </a:solidFill>
                <a:latin typeface="Arial"/>
                <a:cs typeface="Arial"/>
              </a:rPr>
              <a:t>humanos.</a:t>
            </a:r>
            <a:endParaRPr sz="110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  <a:spcBef>
                <a:spcPts val="180"/>
              </a:spcBef>
              <a:tabLst>
                <a:tab pos="4471670" algn="l"/>
              </a:tabLst>
            </a:pPr>
            <a:r>
              <a:rPr dirty="0" u="sng" sz="900">
                <a:solidFill>
                  <a:srgbClr val="231F20"/>
                </a:solidFill>
                <a:uFill>
                  <a:solidFill>
                    <a:srgbClr val="B7AAD3"/>
                  </a:solidFill>
                </a:uFill>
                <a:latin typeface="Arial"/>
                <a:cs typeface="Arial"/>
              </a:rPr>
              <a:t> </a:t>
            </a:r>
            <a:r>
              <a:rPr dirty="0" u="sng" sz="900">
                <a:solidFill>
                  <a:srgbClr val="231F20"/>
                </a:solidFill>
                <a:uFill>
                  <a:solidFill>
                    <a:srgbClr val="B7AAD3"/>
                  </a:solidFill>
                </a:uFill>
                <a:latin typeface="Arial"/>
                <a:cs typeface="Arial"/>
              </a:rPr>
              <a:t>	</a:t>
            </a:r>
            <a:endParaRPr sz="900">
              <a:latin typeface="Arial"/>
              <a:cs typeface="Arial"/>
            </a:endParaRPr>
          </a:p>
          <a:p>
            <a:pPr marL="38100">
              <a:lnSpc>
                <a:spcPct val="100000"/>
              </a:lnSpc>
              <a:spcBef>
                <a:spcPts val="85"/>
              </a:spcBef>
            </a:pP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Área</a:t>
            </a:r>
            <a:r>
              <a:rPr dirty="0" sz="1000" spc="5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-5" b="1">
                <a:solidFill>
                  <a:srgbClr val="231F20"/>
                </a:solidFill>
                <a:latin typeface="Century Gothic"/>
                <a:cs typeface="Century Gothic"/>
              </a:rPr>
              <a:t>de</a:t>
            </a:r>
            <a:r>
              <a:rPr dirty="0" sz="1000" spc="5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35" b="1">
                <a:solidFill>
                  <a:srgbClr val="231F20"/>
                </a:solidFill>
                <a:latin typeface="Century Gothic"/>
                <a:cs typeface="Century Gothic"/>
              </a:rPr>
              <a:t>recursos</a:t>
            </a:r>
            <a:r>
              <a:rPr dirty="0" sz="1000" spc="5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45" b="1">
                <a:solidFill>
                  <a:srgbClr val="231F20"/>
                </a:solidFill>
                <a:latin typeface="Century Gothic"/>
                <a:cs typeface="Century Gothic"/>
              </a:rPr>
              <a:t>humanos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537432" y="5855741"/>
            <a:ext cx="4459605" cy="12661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1.1.</a:t>
            </a:r>
            <a:r>
              <a:rPr dirty="0" sz="1600" spc="3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65">
                <a:solidFill>
                  <a:srgbClr val="231F20"/>
                </a:solidFill>
                <a:latin typeface="Calibri"/>
                <a:cs typeface="Calibri"/>
              </a:rPr>
              <a:t>FUNCIONES</a:t>
            </a:r>
            <a:endParaRPr sz="1600">
              <a:latin typeface="Calibri"/>
              <a:cs typeface="Calibri"/>
            </a:endParaRPr>
          </a:p>
          <a:p>
            <a:pPr algn="just" marL="12700" marR="5080">
              <a:lnSpc>
                <a:spcPts val="1300"/>
              </a:lnSpc>
              <a:spcBef>
                <a:spcPts val="875"/>
              </a:spcBef>
            </a:pP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desarrollo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 trabajo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el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área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recursos humanos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divide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tres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grandes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grupos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 b="1">
                <a:solidFill>
                  <a:srgbClr val="231F20"/>
                </a:solidFill>
                <a:latin typeface="Arial"/>
                <a:cs typeface="Arial"/>
              </a:rPr>
              <a:t>funciones:</a:t>
            </a:r>
            <a:r>
              <a:rPr dirty="0" sz="1100" spc="-2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i="1">
                <a:solidFill>
                  <a:srgbClr val="231F20"/>
                </a:solidFill>
                <a:latin typeface="Arial"/>
                <a:cs typeface="Arial"/>
              </a:rPr>
              <a:t>organización</a:t>
            </a:r>
            <a:r>
              <a:rPr dirty="0" sz="1100" spc="-2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 spc="-2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 i="1">
                <a:solidFill>
                  <a:srgbClr val="231F20"/>
                </a:solidFill>
                <a:latin typeface="Arial"/>
                <a:cs typeface="Arial"/>
              </a:rPr>
              <a:t>perso- </a:t>
            </a:r>
            <a:r>
              <a:rPr dirty="0" sz="1100" spc="-29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 i="1">
                <a:solidFill>
                  <a:srgbClr val="231F20"/>
                </a:solidFill>
                <a:latin typeface="Arial"/>
                <a:cs typeface="Arial"/>
              </a:rPr>
              <a:t>nal,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1100" spc="-5" i="1">
                <a:solidFill>
                  <a:srgbClr val="231F20"/>
                </a:solidFill>
                <a:latin typeface="Arial"/>
                <a:cs typeface="Arial"/>
              </a:rPr>
              <a:t>personal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-10" i="1">
                <a:solidFill>
                  <a:srgbClr val="231F20"/>
                </a:solidFill>
                <a:latin typeface="Arial"/>
                <a:cs typeface="Arial"/>
              </a:rPr>
              <a:t>evaluación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 i="1">
                <a:solidFill>
                  <a:srgbClr val="231F20"/>
                </a:solidFill>
                <a:latin typeface="Arial"/>
                <a:cs typeface="Arial"/>
              </a:rPr>
              <a:t>control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desempeño.</a:t>
            </a:r>
            <a:endParaRPr sz="1100">
              <a:latin typeface="Arial"/>
              <a:cs typeface="Arial"/>
            </a:endParaRPr>
          </a:p>
          <a:p>
            <a:pPr algn="just" marL="12700" marR="5715">
              <a:lnSpc>
                <a:spcPts val="1300"/>
              </a:lnSpc>
              <a:spcBef>
                <a:spcPts val="509"/>
              </a:spcBef>
            </a:pP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Estas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funciones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desagregan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10" b="1">
                <a:solidFill>
                  <a:srgbClr val="231F20"/>
                </a:solidFill>
                <a:latin typeface="Arial"/>
                <a:cs typeface="Arial"/>
              </a:rPr>
              <a:t>tareas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que precisan de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soporte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administrativo:</a:t>
            </a:r>
            <a:endParaRPr sz="1100">
              <a:latin typeface="Arial"/>
              <a:cs typeface="Arial"/>
            </a:endParaRPr>
          </a:p>
        </p:txBody>
      </p:sp>
      <p:graphicFrame>
        <p:nvGraphicFramePr>
          <p:cNvPr id="11" name="object 11"/>
          <p:cNvGraphicFramePr>
            <a:graphicFrameLocks noGrp="1"/>
          </p:cNvGraphicFramePr>
          <p:nvPr/>
        </p:nvGraphicFramePr>
        <p:xfrm>
          <a:off x="573239" y="7289546"/>
          <a:ext cx="6410960" cy="266572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90600"/>
                <a:gridCol w="989964"/>
                <a:gridCol w="2152650"/>
                <a:gridCol w="2277110"/>
              </a:tblGrid>
              <a:tr h="234315">
                <a:tc gridSpan="2">
                  <a:txBody>
                    <a:bodyPr/>
                    <a:lstStyle/>
                    <a:p>
                      <a:pPr marL="631825">
                        <a:lnSpc>
                          <a:spcPct val="100000"/>
                        </a:lnSpc>
                        <a:spcBef>
                          <a:spcPts val="335"/>
                        </a:spcBef>
                      </a:pPr>
                      <a:r>
                        <a:rPr dirty="0" sz="1000" spc="9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FUNCIONES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2545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78815">
                        <a:lnSpc>
                          <a:spcPct val="100000"/>
                        </a:lnSpc>
                        <a:spcBef>
                          <a:spcPts val="335"/>
                        </a:spcBef>
                      </a:pPr>
                      <a:r>
                        <a:rPr dirty="0" sz="1000" spc="6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DESCRIPCIÓN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254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>
                  <a:txBody>
                    <a:bodyPr/>
                    <a:lstStyle/>
                    <a:p>
                      <a:pPr marL="120650">
                        <a:lnSpc>
                          <a:spcPct val="100000"/>
                        </a:lnSpc>
                        <a:spcBef>
                          <a:spcPts val="335"/>
                        </a:spcBef>
                      </a:pPr>
                      <a:r>
                        <a:rPr dirty="0" sz="1000" spc="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TAREAS</a:t>
                      </a:r>
                      <a:r>
                        <a:rPr dirty="0" sz="1000" spc="7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000" spc="-12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000" spc="4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SOPORTE</a:t>
                      </a:r>
                      <a:r>
                        <a:rPr dirty="0" sz="1000" spc="8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ADMINISTRATIVO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2545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</a:tr>
              <a:tr h="408305">
                <a:tc rowSpan="4"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Organización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Planificación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4135" marR="57150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Previsión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10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necesidades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per-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sonal.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Catálogo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puestos de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trabajo.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64135"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Perfil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cada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puesto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trabajo.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72110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2794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Selección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4135" marR="58419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Elección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</a:t>
                      </a:r>
                      <a:r>
                        <a:rPr dirty="0" sz="1000" spc="1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candidato</a:t>
                      </a:r>
                      <a:r>
                        <a:rPr dirty="0" sz="1000" spc="1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más</a:t>
                      </a:r>
                      <a:r>
                        <a:rPr dirty="0" sz="1000" spc="1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idóneo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para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cada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puesto.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Selección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personal.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596900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2794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4135" marR="280035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Motivación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formación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4135" marR="58419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Políticas</a:t>
                      </a:r>
                      <a:r>
                        <a:rPr dirty="0" sz="1000" spc="1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para</a:t>
                      </a:r>
                      <a:r>
                        <a:rPr dirty="0" sz="1000" spc="1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</a:t>
                      </a:r>
                      <a:r>
                        <a:rPr dirty="0" sz="1000" spc="1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</a:t>
                      </a:r>
                      <a:r>
                        <a:rPr dirty="0" sz="1000" spc="1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trabajador</a:t>
                      </a:r>
                      <a:r>
                        <a:rPr dirty="0" sz="1000" spc="1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sienta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integrado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empresa.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3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Acogida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nuevos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trabajadores.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64135"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4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Sistemas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retribución.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6413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Plan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de promoción.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1054100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2794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4135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Valoración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64135">
                        <a:lnSpc>
                          <a:spcPct val="100000"/>
                        </a:lnSpc>
                      </a:pP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puestos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just" marL="64135" marR="57150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Análisis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 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puestos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trabajo 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según su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importancia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jerárquica, </a:t>
                      </a:r>
                      <a:r>
                        <a:rPr dirty="0" sz="1000" spc="-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así </a:t>
                      </a:r>
                      <a:r>
                        <a:rPr dirty="0" sz="10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como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funciones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tareas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conllevan.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89865" marR="57785" indent="-126364">
                        <a:lnSpc>
                          <a:spcPct val="100000"/>
                        </a:lnSpc>
                        <a:spcBef>
                          <a:spcPts val="22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0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Jerarquización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puestos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tra-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bajo.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189865" marR="57150" indent="-126364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4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Valoración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retribución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por</a:t>
                      </a: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cate-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gorías.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189865" marR="57785" indent="-126364">
                        <a:lnSpc>
                          <a:spcPct val="100000"/>
                        </a:lnSpc>
                        <a:spcBef>
                          <a:spcPts val="28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Estudio</a:t>
                      </a:r>
                      <a:r>
                        <a:rPr dirty="0" sz="1000" spc="2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2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 spc="19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requisitos</a:t>
                      </a:r>
                      <a:r>
                        <a:rPr dirty="0" sz="1000" spc="2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19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cada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puesto.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794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pSp>
        <p:nvGrpSpPr>
          <p:cNvPr id="12" name="object 12"/>
          <p:cNvGrpSpPr/>
          <p:nvPr/>
        </p:nvGrpSpPr>
        <p:grpSpPr>
          <a:xfrm>
            <a:off x="575995" y="4779002"/>
            <a:ext cx="1815464" cy="2306320"/>
            <a:chOff x="575995" y="4779002"/>
            <a:chExt cx="1815464" cy="2306320"/>
          </a:xfrm>
        </p:grpSpPr>
        <p:sp>
          <p:nvSpPr>
            <p:cNvPr id="13" name="object 13"/>
            <p:cNvSpPr/>
            <p:nvPr/>
          </p:nvSpPr>
          <p:spPr>
            <a:xfrm>
              <a:off x="575995" y="4785352"/>
              <a:ext cx="1815464" cy="0"/>
            </a:xfrm>
            <a:custGeom>
              <a:avLst/>
              <a:gdLst/>
              <a:ahLst/>
              <a:cxnLst/>
              <a:rect l="l" t="t" r="r" b="b"/>
              <a:pathLst>
                <a:path w="1815464" h="0">
                  <a:moveTo>
                    <a:pt x="0" y="0"/>
                  </a:moveTo>
                  <a:lnTo>
                    <a:pt x="1815198" y="0"/>
                  </a:lnTo>
                </a:path>
              </a:pathLst>
            </a:custGeom>
            <a:ln w="1270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579170" y="4814618"/>
              <a:ext cx="0" cy="221615"/>
            </a:xfrm>
            <a:custGeom>
              <a:avLst/>
              <a:gdLst/>
              <a:ahLst/>
              <a:cxnLst/>
              <a:rect l="l" t="t" r="r" b="b"/>
              <a:pathLst>
                <a:path w="0" h="221614">
                  <a:moveTo>
                    <a:pt x="0" y="221386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579170" y="4791697"/>
              <a:ext cx="0" cy="275590"/>
            </a:xfrm>
            <a:custGeom>
              <a:avLst/>
              <a:gdLst/>
              <a:ahLst/>
              <a:cxnLst/>
              <a:rect l="l" t="t" r="r" b="b"/>
              <a:pathLst>
                <a:path w="0" h="275589">
                  <a:moveTo>
                    <a:pt x="0" y="274993"/>
                  </a:moveTo>
                  <a:lnTo>
                    <a:pt x="0" y="259842"/>
                  </a:lnTo>
                </a:path>
                <a:path w="0" h="275589">
                  <a:moveTo>
                    <a:pt x="0" y="15151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2388019" y="4814618"/>
              <a:ext cx="0" cy="221615"/>
            </a:xfrm>
            <a:custGeom>
              <a:avLst/>
              <a:gdLst/>
              <a:ahLst/>
              <a:cxnLst/>
              <a:rect l="l" t="t" r="r" b="b"/>
              <a:pathLst>
                <a:path w="0" h="221614">
                  <a:moveTo>
                    <a:pt x="0" y="221386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2388019" y="4791697"/>
              <a:ext cx="0" cy="275590"/>
            </a:xfrm>
            <a:custGeom>
              <a:avLst/>
              <a:gdLst/>
              <a:ahLst/>
              <a:cxnLst/>
              <a:rect l="l" t="t" r="r" b="b"/>
              <a:pathLst>
                <a:path w="0" h="275589">
                  <a:moveTo>
                    <a:pt x="0" y="274993"/>
                  </a:moveTo>
                  <a:lnTo>
                    <a:pt x="0" y="259842"/>
                  </a:lnTo>
                </a:path>
                <a:path w="0" h="275589">
                  <a:moveTo>
                    <a:pt x="0" y="15151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/>
            <p:cNvSpPr/>
            <p:nvPr/>
          </p:nvSpPr>
          <p:spPr>
            <a:xfrm>
              <a:off x="575995" y="7078699"/>
              <a:ext cx="1815464" cy="0"/>
            </a:xfrm>
            <a:custGeom>
              <a:avLst/>
              <a:gdLst/>
              <a:ahLst/>
              <a:cxnLst/>
              <a:rect l="l" t="t" r="r" b="b"/>
              <a:pathLst>
                <a:path w="1815464" h="0">
                  <a:moveTo>
                    <a:pt x="0" y="0"/>
                  </a:moveTo>
                  <a:lnTo>
                    <a:pt x="1815198" y="0"/>
                  </a:lnTo>
                </a:path>
              </a:pathLst>
            </a:custGeom>
            <a:ln w="1270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579170" y="5088981"/>
              <a:ext cx="0" cy="1953895"/>
            </a:xfrm>
            <a:custGeom>
              <a:avLst/>
              <a:gdLst/>
              <a:ahLst/>
              <a:cxnLst/>
              <a:rect l="l" t="t" r="r" b="b"/>
              <a:pathLst>
                <a:path w="0" h="1953895">
                  <a:moveTo>
                    <a:pt x="0" y="1953628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579170" y="5066689"/>
              <a:ext cx="0" cy="2005964"/>
            </a:xfrm>
            <a:custGeom>
              <a:avLst/>
              <a:gdLst/>
              <a:ahLst/>
              <a:cxnLst/>
              <a:rect l="l" t="t" r="r" b="b"/>
              <a:pathLst>
                <a:path w="0" h="2005965">
                  <a:moveTo>
                    <a:pt x="0" y="2005660"/>
                  </a:moveTo>
                  <a:lnTo>
                    <a:pt x="0" y="1990826"/>
                  </a:lnTo>
                </a:path>
                <a:path w="0" h="2005965">
                  <a:moveTo>
                    <a:pt x="0" y="14833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/>
            <p:cNvSpPr/>
            <p:nvPr/>
          </p:nvSpPr>
          <p:spPr>
            <a:xfrm>
              <a:off x="2388019" y="5088981"/>
              <a:ext cx="0" cy="1953895"/>
            </a:xfrm>
            <a:custGeom>
              <a:avLst/>
              <a:gdLst/>
              <a:ahLst/>
              <a:cxnLst/>
              <a:rect l="l" t="t" r="r" b="b"/>
              <a:pathLst>
                <a:path w="0" h="1953895">
                  <a:moveTo>
                    <a:pt x="0" y="1953628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2388019" y="5066689"/>
              <a:ext cx="0" cy="2005964"/>
            </a:xfrm>
            <a:custGeom>
              <a:avLst/>
              <a:gdLst/>
              <a:ahLst/>
              <a:cxnLst/>
              <a:rect l="l" t="t" r="r" b="b"/>
              <a:pathLst>
                <a:path w="0" h="2005965">
                  <a:moveTo>
                    <a:pt x="0" y="2005660"/>
                  </a:moveTo>
                  <a:lnTo>
                    <a:pt x="0" y="1990826"/>
                  </a:lnTo>
                </a:path>
                <a:path w="0" h="2005965">
                  <a:moveTo>
                    <a:pt x="0" y="14833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582345" y="5066690"/>
              <a:ext cx="1802764" cy="0"/>
            </a:xfrm>
            <a:custGeom>
              <a:avLst/>
              <a:gdLst/>
              <a:ahLst/>
              <a:cxnLst/>
              <a:rect l="l" t="t" r="r" b="b"/>
              <a:pathLst>
                <a:path w="1802764" h="0">
                  <a:moveTo>
                    <a:pt x="0" y="0"/>
                  </a:moveTo>
                  <a:lnTo>
                    <a:pt x="1802498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4" name="object 24"/>
          <p:cNvSpPr txBox="1"/>
          <p:nvPr/>
        </p:nvSpPr>
        <p:spPr>
          <a:xfrm>
            <a:off x="556945" y="4742565"/>
            <a:ext cx="185356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1465">
              <a:lnSpc>
                <a:spcPct val="100000"/>
              </a:lnSpc>
              <a:spcBef>
                <a:spcPts val="100"/>
              </a:spcBef>
            </a:pPr>
            <a:r>
              <a:rPr dirty="0" baseline="6172" sz="2700" spc="-37">
                <a:solidFill>
                  <a:srgbClr val="231F20"/>
                </a:solidFill>
                <a:latin typeface="Calibri"/>
                <a:cs typeface="Calibri"/>
              </a:rPr>
              <a:t>¿</a:t>
            </a:r>
            <a:r>
              <a:rPr dirty="0" sz="1800" spc="-25">
                <a:solidFill>
                  <a:srgbClr val="231F20"/>
                </a:solidFill>
                <a:latin typeface="Calibri"/>
                <a:cs typeface="Calibri"/>
              </a:rPr>
              <a:t>Sabías</a:t>
            </a:r>
            <a:r>
              <a:rPr dirty="0" sz="1800" spc="1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800" spc="-130">
                <a:solidFill>
                  <a:srgbClr val="231F20"/>
                </a:solidFill>
                <a:latin typeface="Calibri"/>
                <a:cs typeface="Calibri"/>
              </a:rPr>
              <a:t>que...?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82345" y="5148299"/>
            <a:ext cx="1802764" cy="18389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3825" marR="115570">
              <a:lnSpc>
                <a:spcPct val="101800"/>
              </a:lnSpc>
              <a:spcBef>
                <a:spcPts val="80"/>
              </a:spcBef>
            </a:pP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funciones del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área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re-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cursos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humanos son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funda- </a:t>
            </a:r>
            <a:r>
              <a:rPr dirty="0" sz="9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mentales para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empresa,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ya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ellas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dependen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am-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biente de trabajo,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produc-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tividad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competitividad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em-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presarial. Por esta razón,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gestión del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uno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activos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más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impor-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tantes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conseguir los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ob-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jetivos</a:t>
            </a:r>
            <a:r>
              <a:rPr dirty="0" sz="900" spc="-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marcados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dar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ade-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cuado soporte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administrativo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primordial.</a:t>
            </a:r>
            <a:endParaRPr sz="900">
              <a:latin typeface="Arial"/>
              <a:cs typeface="Arial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575995" y="1457995"/>
            <a:ext cx="1815464" cy="169545"/>
            <a:chOff x="575995" y="1457995"/>
            <a:chExt cx="1815464" cy="169545"/>
          </a:xfrm>
        </p:grpSpPr>
        <p:sp>
          <p:nvSpPr>
            <p:cNvPr id="27" name="object 27"/>
            <p:cNvSpPr/>
            <p:nvPr/>
          </p:nvSpPr>
          <p:spPr>
            <a:xfrm>
              <a:off x="575995" y="1457997"/>
              <a:ext cx="1815464" cy="169545"/>
            </a:xfrm>
            <a:custGeom>
              <a:avLst/>
              <a:gdLst/>
              <a:ahLst/>
              <a:cxnLst/>
              <a:rect l="l" t="t" r="r" b="b"/>
              <a:pathLst>
                <a:path w="1815464" h="169544">
                  <a:moveTo>
                    <a:pt x="1815198" y="0"/>
                  </a:moveTo>
                  <a:lnTo>
                    <a:pt x="190804" y="0"/>
                  </a:lnTo>
                  <a:lnTo>
                    <a:pt x="0" y="0"/>
                  </a:lnTo>
                  <a:lnTo>
                    <a:pt x="0" y="168935"/>
                  </a:lnTo>
                  <a:lnTo>
                    <a:pt x="190804" y="168935"/>
                  </a:lnTo>
                  <a:lnTo>
                    <a:pt x="1815198" y="168935"/>
                  </a:lnTo>
                  <a:lnTo>
                    <a:pt x="1815198" y="0"/>
                  </a:lnTo>
                  <a:close/>
                </a:path>
              </a:pathLst>
            </a:custGeom>
            <a:solidFill>
              <a:srgbClr val="A7803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/>
            <p:cNvSpPr/>
            <p:nvPr/>
          </p:nvSpPr>
          <p:spPr>
            <a:xfrm>
              <a:off x="766795" y="1457995"/>
              <a:ext cx="0" cy="169545"/>
            </a:xfrm>
            <a:custGeom>
              <a:avLst/>
              <a:gdLst/>
              <a:ahLst/>
              <a:cxnLst/>
              <a:rect l="l" t="t" r="r" b="b"/>
              <a:pathLst>
                <a:path w="0" h="169544">
                  <a:moveTo>
                    <a:pt x="0" y="168935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9" name="object 2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9998" y="1476006"/>
              <a:ext cx="142881" cy="133372"/>
            </a:xfrm>
            <a:prstGeom prst="rect">
              <a:avLst/>
            </a:prstGeom>
          </p:spPr>
        </p:pic>
      </p:grpSp>
      <p:grpSp>
        <p:nvGrpSpPr>
          <p:cNvPr id="30" name="object 30"/>
          <p:cNvGrpSpPr/>
          <p:nvPr/>
        </p:nvGrpSpPr>
        <p:grpSpPr>
          <a:xfrm>
            <a:off x="575995" y="2238765"/>
            <a:ext cx="1815464" cy="6350"/>
            <a:chOff x="575995" y="2238765"/>
            <a:chExt cx="1815464" cy="6350"/>
          </a:xfrm>
        </p:grpSpPr>
        <p:sp>
          <p:nvSpPr>
            <p:cNvPr id="31" name="object 31"/>
            <p:cNvSpPr/>
            <p:nvPr/>
          </p:nvSpPr>
          <p:spPr>
            <a:xfrm>
              <a:off x="575995" y="2241940"/>
              <a:ext cx="191135" cy="0"/>
            </a:xfrm>
            <a:custGeom>
              <a:avLst/>
              <a:gdLst/>
              <a:ahLst/>
              <a:cxnLst/>
              <a:rect l="l" t="t" r="r" b="b"/>
              <a:pathLst>
                <a:path w="191134" h="0">
                  <a:moveTo>
                    <a:pt x="0" y="0"/>
                  </a:moveTo>
                  <a:lnTo>
                    <a:pt x="190804" y="0"/>
                  </a:lnTo>
                </a:path>
              </a:pathLst>
            </a:custGeom>
            <a:ln w="6350">
              <a:solidFill>
                <a:srgbClr val="A7803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/>
            <p:cNvSpPr/>
            <p:nvPr/>
          </p:nvSpPr>
          <p:spPr>
            <a:xfrm>
              <a:off x="766795" y="2241940"/>
              <a:ext cx="1624965" cy="0"/>
            </a:xfrm>
            <a:custGeom>
              <a:avLst/>
              <a:gdLst/>
              <a:ahLst/>
              <a:cxnLst/>
              <a:rect l="l" t="t" r="r" b="b"/>
              <a:pathLst>
                <a:path w="1624964" h="0">
                  <a:moveTo>
                    <a:pt x="0" y="0"/>
                  </a:moveTo>
                  <a:lnTo>
                    <a:pt x="1624393" y="0"/>
                  </a:lnTo>
                </a:path>
              </a:pathLst>
            </a:custGeom>
            <a:ln w="6350">
              <a:solidFill>
                <a:srgbClr val="A7803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3" name="object 33"/>
          <p:cNvSpPr txBox="1"/>
          <p:nvPr/>
        </p:nvSpPr>
        <p:spPr>
          <a:xfrm>
            <a:off x="690295" y="1708539"/>
            <a:ext cx="1586865" cy="441959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0650" marR="5080" indent="-108585">
              <a:lnSpc>
                <a:spcPct val="101800"/>
              </a:lnSpc>
              <a:spcBef>
                <a:spcPts val="80"/>
              </a:spcBef>
            </a:pPr>
            <a:r>
              <a:rPr dirty="0" sz="900" spc="13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900" spc="5" b="1">
                <a:solidFill>
                  <a:srgbClr val="231F20"/>
                </a:solidFill>
                <a:latin typeface="Arial"/>
                <a:cs typeface="Arial"/>
              </a:rPr>
              <a:t>Organigrama.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Representa-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35">
                <a:solidFill>
                  <a:srgbClr val="231F20"/>
                </a:solidFill>
                <a:latin typeface="Arial"/>
                <a:cs typeface="Arial"/>
              </a:rPr>
              <a:t>ción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gráfica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35">
                <a:solidFill>
                  <a:srgbClr val="231F20"/>
                </a:solidFill>
                <a:latin typeface="Arial"/>
                <a:cs typeface="Arial"/>
              </a:rPr>
              <a:t>organi- </a:t>
            </a:r>
            <a:r>
              <a:rPr dirty="0" sz="900" spc="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zación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 empresa.</a:t>
            </a:r>
            <a:endParaRPr sz="900">
              <a:latin typeface="Arial"/>
              <a:cs typeface="Arial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2644793" y="3698583"/>
            <a:ext cx="105410" cy="1694180"/>
            <a:chOff x="2644793" y="3698583"/>
            <a:chExt cx="105410" cy="1694180"/>
          </a:xfrm>
        </p:grpSpPr>
        <p:sp>
          <p:nvSpPr>
            <p:cNvPr id="35" name="object 35"/>
            <p:cNvSpPr/>
            <p:nvPr/>
          </p:nvSpPr>
          <p:spPr>
            <a:xfrm>
              <a:off x="2647796" y="4906378"/>
              <a:ext cx="102235" cy="0"/>
            </a:xfrm>
            <a:custGeom>
              <a:avLst/>
              <a:gdLst/>
              <a:ahLst/>
              <a:cxnLst/>
              <a:rect l="l" t="t" r="r" b="b"/>
              <a:pathLst>
                <a:path w="102235" h="0">
                  <a:moveTo>
                    <a:pt x="0" y="0"/>
                  </a:moveTo>
                  <a:lnTo>
                    <a:pt x="101994" y="0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/>
            <p:cNvSpPr/>
            <p:nvPr/>
          </p:nvSpPr>
          <p:spPr>
            <a:xfrm>
              <a:off x="2649076" y="4234977"/>
              <a:ext cx="100965" cy="1154430"/>
            </a:xfrm>
            <a:custGeom>
              <a:avLst/>
              <a:gdLst/>
              <a:ahLst/>
              <a:cxnLst/>
              <a:rect l="l" t="t" r="r" b="b"/>
              <a:pathLst>
                <a:path w="100964" h="1154429">
                  <a:moveTo>
                    <a:pt x="0" y="0"/>
                  </a:moveTo>
                  <a:lnTo>
                    <a:pt x="100714" y="0"/>
                  </a:lnTo>
                </a:path>
                <a:path w="100964" h="1154429">
                  <a:moveTo>
                    <a:pt x="0" y="1153811"/>
                  </a:moveTo>
                  <a:lnTo>
                    <a:pt x="100714" y="1153811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7" name="object 37"/>
            <p:cNvSpPr/>
            <p:nvPr/>
          </p:nvSpPr>
          <p:spPr>
            <a:xfrm>
              <a:off x="2647968" y="3698583"/>
              <a:ext cx="0" cy="1694180"/>
            </a:xfrm>
            <a:custGeom>
              <a:avLst/>
              <a:gdLst/>
              <a:ahLst/>
              <a:cxnLst/>
              <a:rect l="l" t="t" r="r" b="b"/>
              <a:pathLst>
                <a:path w="0" h="1694179">
                  <a:moveTo>
                    <a:pt x="0" y="0"/>
                  </a:moveTo>
                  <a:lnTo>
                    <a:pt x="0" y="1693842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8" name="object 38"/>
          <p:cNvSpPr/>
          <p:nvPr/>
        </p:nvSpPr>
        <p:spPr>
          <a:xfrm>
            <a:off x="3498202" y="4240635"/>
            <a:ext cx="124460" cy="0"/>
          </a:xfrm>
          <a:custGeom>
            <a:avLst/>
            <a:gdLst/>
            <a:ahLst/>
            <a:cxnLst/>
            <a:rect l="l" t="t" r="r" b="b"/>
            <a:pathLst>
              <a:path w="124460" h="0">
                <a:moveTo>
                  <a:pt x="0" y="0"/>
                </a:moveTo>
                <a:lnTo>
                  <a:pt x="124294" y="0"/>
                </a:lnTo>
              </a:path>
            </a:pathLst>
          </a:custGeom>
          <a:ln w="6350">
            <a:solidFill>
              <a:srgbClr val="9D9FA2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39" name="object 39"/>
          <p:cNvSpPr/>
          <p:nvPr/>
        </p:nvSpPr>
        <p:spPr>
          <a:xfrm>
            <a:off x="4739398" y="5397365"/>
            <a:ext cx="134620" cy="0"/>
          </a:xfrm>
          <a:custGeom>
            <a:avLst/>
            <a:gdLst/>
            <a:ahLst/>
            <a:cxnLst/>
            <a:rect l="l" t="t" r="r" b="b"/>
            <a:pathLst>
              <a:path w="134620" h="0">
                <a:moveTo>
                  <a:pt x="0" y="0"/>
                </a:moveTo>
                <a:lnTo>
                  <a:pt x="134086" y="0"/>
                </a:lnTo>
              </a:path>
            </a:pathLst>
          </a:custGeom>
          <a:ln w="6350">
            <a:solidFill>
              <a:srgbClr val="9D9FA2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40" name="object 40"/>
          <p:cNvSpPr txBox="1"/>
          <p:nvPr/>
        </p:nvSpPr>
        <p:spPr>
          <a:xfrm>
            <a:off x="2749791" y="4787036"/>
            <a:ext cx="2472690" cy="2317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325"/>
              </a:spcBef>
            </a:pP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Posición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10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0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organigrama</a:t>
            </a:r>
            <a:r>
              <a:rPr dirty="0" sz="10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0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empresa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2749791" y="4120210"/>
            <a:ext cx="748665" cy="23241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325"/>
              </a:spcBef>
            </a:pP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Funciones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2749791" y="5202021"/>
            <a:ext cx="1990089" cy="3841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 marR="121285">
              <a:lnSpc>
                <a:spcPct val="100000"/>
              </a:lnSpc>
              <a:spcBef>
                <a:spcPts val="325"/>
              </a:spcBef>
            </a:pP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Organización</a:t>
            </a:r>
            <a:r>
              <a:rPr dirty="0" sz="1000" spc="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1000" spc="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Departamento </a:t>
            </a:r>
            <a:r>
              <a:rPr dirty="0" sz="1000" spc="-2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Recursos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Humanos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2550134" y="3466808"/>
            <a:ext cx="2199640" cy="231775"/>
          </a:xfrm>
          <a:prstGeom prst="rect">
            <a:avLst/>
          </a:prstGeom>
          <a:solidFill>
            <a:srgbClr val="9481BC"/>
          </a:solidFill>
        </p:spPr>
        <p:txBody>
          <a:bodyPr wrap="square" lIns="0" tIns="41275" rIns="0" bIns="0" rtlCol="0" vert="horz">
            <a:spAutoFit/>
          </a:bodyPr>
          <a:lstStyle/>
          <a:p>
            <a:pPr marL="62865">
              <a:lnSpc>
                <a:spcPct val="100000"/>
              </a:lnSpc>
              <a:spcBef>
                <a:spcPts val="325"/>
              </a:spcBef>
            </a:pPr>
            <a:r>
              <a:rPr dirty="0" sz="1000" spc="50" b="1">
                <a:solidFill>
                  <a:srgbClr val="231F20"/>
                </a:solidFill>
                <a:latin typeface="Century Gothic"/>
                <a:cs typeface="Century Gothic"/>
              </a:rPr>
              <a:t>ÁREA</a:t>
            </a: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 DE </a:t>
            </a:r>
            <a:r>
              <a:rPr dirty="0" sz="1000" spc="60" b="1">
                <a:solidFill>
                  <a:srgbClr val="231F20"/>
                </a:solidFill>
                <a:latin typeface="Century Gothic"/>
                <a:cs typeface="Century Gothic"/>
              </a:rPr>
              <a:t>RECURSOS</a:t>
            </a: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95" b="1">
                <a:solidFill>
                  <a:srgbClr val="231F20"/>
                </a:solidFill>
                <a:latin typeface="Century Gothic"/>
                <a:cs typeface="Century Gothic"/>
              </a:rPr>
              <a:t>HUMANOS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3622497" y="3829456"/>
            <a:ext cx="3361690" cy="826769"/>
          </a:xfrm>
          <a:prstGeom prst="rect">
            <a:avLst/>
          </a:prstGeom>
          <a:solidFill>
            <a:srgbClr val="E0DBED"/>
          </a:solidFill>
        </p:spPr>
        <p:txBody>
          <a:bodyPr wrap="square" lIns="0" tIns="27940" rIns="0" bIns="0" rtlCol="0" vert="horz">
            <a:spAutoFit/>
          </a:bodyPr>
          <a:lstStyle/>
          <a:p>
            <a:pPr marL="158750" marR="42545" indent="-108585">
              <a:lnSpc>
                <a:spcPct val="101800"/>
              </a:lnSpc>
              <a:spcBef>
                <a:spcPts val="220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organización:</a:t>
            </a:r>
            <a:r>
              <a:rPr dirty="0" sz="900" spc="2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planificación,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selección,</a:t>
            </a:r>
            <a:r>
              <a:rPr dirty="0" sz="9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motivación</a:t>
            </a:r>
            <a:r>
              <a:rPr dirty="0" sz="9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y</a:t>
            </a:r>
            <a:r>
              <a:rPr dirty="0" sz="9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Calibri"/>
                <a:cs typeface="Calibri"/>
              </a:rPr>
              <a:t>forma- </a:t>
            </a:r>
            <a:r>
              <a:rPr dirty="0" sz="900" spc="-2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ción,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valoración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puestos.</a:t>
            </a:r>
            <a:endParaRPr sz="900">
              <a:latin typeface="Calibri"/>
              <a:cs typeface="Calibri"/>
            </a:endParaRPr>
          </a:p>
          <a:p>
            <a:pPr marL="50800">
              <a:lnSpc>
                <a:spcPct val="100000"/>
              </a:lnSpc>
              <a:spcBef>
                <a:spcPts val="305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9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gestión: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administración,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relaciones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laborales,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servicios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sociales.</a:t>
            </a:r>
            <a:endParaRPr sz="900">
              <a:latin typeface="Calibri"/>
              <a:cs typeface="Calibri"/>
            </a:endParaRPr>
          </a:p>
          <a:p>
            <a:pPr marL="159385" marR="41910" indent="-108585">
              <a:lnSpc>
                <a:spcPct val="101800"/>
              </a:lnSpc>
              <a:spcBef>
                <a:spcPts val="285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20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evaluación</a:t>
            </a:r>
            <a:r>
              <a:rPr dirty="0" sz="900" spc="20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y</a:t>
            </a:r>
            <a:r>
              <a:rPr dirty="0" sz="900" spc="20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Calibri"/>
                <a:cs typeface="Calibri"/>
              </a:rPr>
              <a:t>control</a:t>
            </a:r>
            <a:r>
              <a:rPr dirty="0" sz="9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900" spc="204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desempeño:</a:t>
            </a:r>
            <a:r>
              <a:rPr dirty="0" sz="900" spc="20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Calibri"/>
                <a:cs typeface="Calibri"/>
              </a:rPr>
              <a:t>control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20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incidencias, </a:t>
            </a:r>
            <a:r>
              <a:rPr dirty="0" sz="900" spc="-1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evaluación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resultados.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4873485" y="5149684"/>
            <a:ext cx="2110740" cy="511809"/>
          </a:xfrm>
          <a:prstGeom prst="rect">
            <a:avLst/>
          </a:prstGeom>
          <a:solidFill>
            <a:srgbClr val="E0DBED"/>
          </a:solidFill>
        </p:spPr>
        <p:txBody>
          <a:bodyPr wrap="square" lIns="0" tIns="30480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240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Comunicación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9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área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personal</a:t>
            </a:r>
            <a:endParaRPr sz="900">
              <a:latin typeface="Calibri"/>
              <a:cs typeface="Calibri"/>
            </a:endParaRPr>
          </a:p>
          <a:p>
            <a:pPr marL="158750" marR="42545" indent="-108585">
              <a:lnSpc>
                <a:spcPct val="101800"/>
              </a:lnSpc>
              <a:spcBef>
                <a:spcPts val="285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Comunicación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con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organismos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labo- </a:t>
            </a:r>
            <a:r>
              <a:rPr dirty="0" sz="900" spc="-18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rales</a:t>
            </a:r>
            <a:endParaRPr sz="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78300" y="5565343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123442" y="5197602"/>
            <a:ext cx="291465" cy="278130"/>
          </a:xfrm>
          <a:custGeom>
            <a:avLst/>
            <a:gdLst/>
            <a:ahLst/>
            <a:cxnLst/>
            <a:rect l="l" t="t" r="r" b="b"/>
            <a:pathLst>
              <a:path w="291465" h="278129">
                <a:moveTo>
                  <a:pt x="291185" y="0"/>
                </a:moveTo>
                <a:lnTo>
                  <a:pt x="0" y="0"/>
                </a:lnTo>
                <a:lnTo>
                  <a:pt x="0" y="277647"/>
                </a:lnTo>
                <a:lnTo>
                  <a:pt x="291185" y="277647"/>
                </a:lnTo>
                <a:lnTo>
                  <a:pt x="291185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7180074" y="5210303"/>
            <a:ext cx="1784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13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74420" y="3093869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575995" y="720001"/>
          <a:ext cx="6408420" cy="30162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90600"/>
                <a:gridCol w="989964"/>
                <a:gridCol w="2152650"/>
                <a:gridCol w="2274569"/>
              </a:tblGrid>
              <a:tr h="226695">
                <a:tc gridSpan="2">
                  <a:txBody>
                    <a:bodyPr/>
                    <a:lstStyle/>
                    <a:p>
                      <a:pPr marL="63182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dirty="0" sz="1000" spc="9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FUNCIONES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38735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marL="67881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dirty="0" sz="1000" spc="6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DESCRIPCIÓN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3873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>
                  <a:txBody>
                    <a:bodyPr/>
                    <a:lstStyle/>
                    <a:p>
                      <a:pPr marL="11938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dirty="0" sz="1000" spc="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TAREAS</a:t>
                      </a:r>
                      <a:r>
                        <a:rPr dirty="0" sz="1000" spc="7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000" spc="-12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-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000" spc="4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SOPORTE</a:t>
                      </a:r>
                      <a:r>
                        <a:rPr dirty="0" sz="1000" spc="8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ADMINISTRATIVO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38735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</a:tr>
              <a:tr h="908685">
                <a:tc rowSpan="3">
                  <a:txBody>
                    <a:bodyPr/>
                    <a:lstStyle/>
                    <a:p>
                      <a:pPr marL="6096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Gestión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96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Administración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960" marR="5461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Operaciones</a:t>
                      </a:r>
                      <a:r>
                        <a:rPr dirty="0" sz="1000" spc="114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administrativas</a:t>
                      </a:r>
                      <a:r>
                        <a:rPr dirty="0" sz="10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propias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gestión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personal.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96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4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Elaboración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contratos.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60960"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4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Gestión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incidencias.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186690" marR="54610" indent="-126364">
                        <a:lnSpc>
                          <a:spcPct val="100000"/>
                        </a:lnSpc>
                        <a:spcBef>
                          <a:spcPts val="229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3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Elaboración</a:t>
                      </a:r>
                      <a:r>
                        <a:rPr dirty="0" sz="1000" spc="17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17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nóminas</a:t>
                      </a:r>
                      <a:r>
                        <a:rPr dirty="0" sz="1000" spc="17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17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seguros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sociales.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60960"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4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Tramitación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despidos.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575310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24765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960" marR="325755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Relaciones 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laborales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960" marR="52069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Relaciones</a:t>
                      </a:r>
                      <a:r>
                        <a:rPr dirty="0" sz="1000" spc="18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</a:t>
                      </a:r>
                      <a:r>
                        <a:rPr dirty="0" sz="1000" spc="18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 spc="18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trabajadores</a:t>
                      </a:r>
                      <a:r>
                        <a:rPr dirty="0" sz="1000" spc="18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sus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representantes.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96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4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Prevención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riesgos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laborales.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60960">
                        <a:lnSpc>
                          <a:spcPct val="100000"/>
                        </a:lnSpc>
                        <a:spcBef>
                          <a:spcPts val="229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0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Convenio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colectivo.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60960"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Resolución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conflictos.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65125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24765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325" marR="43180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Servicios 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sociales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325" marR="5461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Gestión</a:t>
                      </a:r>
                      <a:r>
                        <a:rPr dirty="0" sz="1000" spc="2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2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 spc="2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servicios</a:t>
                      </a:r>
                      <a:r>
                        <a:rPr dirty="0" sz="1000" spc="2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sociales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acordados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con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trabajadores.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86690" marR="53340" indent="-126364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Operaciones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administrativas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ges-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tión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beneficios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sociales.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575310">
                <a:tc rowSpan="2">
                  <a:txBody>
                    <a:bodyPr/>
                    <a:lstStyle/>
                    <a:p>
                      <a:pPr marL="60325" marR="19685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Evaluación </a:t>
                      </a: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y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control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desempeño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Control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60325">
                        <a:lnSpc>
                          <a:spcPct val="100000"/>
                        </a:lnSpc>
                      </a:pP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incidencias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325" marR="53975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Verificación</a:t>
                      </a:r>
                      <a:r>
                        <a:rPr dirty="0" sz="1000" spc="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control</a:t>
                      </a:r>
                      <a:r>
                        <a:rPr dirty="0" sz="1000" spc="5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</a:t>
                      </a:r>
                      <a:r>
                        <a:rPr dirty="0" sz="1000" spc="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desempeño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puestos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trabajo.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0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Control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asistencia.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60325">
                        <a:lnSpc>
                          <a:spcPct val="100000"/>
                        </a:lnSpc>
                        <a:spcBef>
                          <a:spcPts val="229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Control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absentismo.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60325"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4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Control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incidencias.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65125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24765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325" marR="18288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Evaluación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esultados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325" marR="52705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Valoración</a:t>
                      </a:r>
                      <a:r>
                        <a:rPr dirty="0" sz="1000" spc="18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18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 spc="18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resultados</a:t>
                      </a:r>
                      <a:r>
                        <a:rPr dirty="0" sz="1000" spc="18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18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plantilla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cada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puesto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trabajo.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Control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productividad.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4765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563295" y="3998412"/>
            <a:ext cx="4461510" cy="23672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860"/>
              </a:lnSpc>
              <a:spcBef>
                <a:spcPts val="100"/>
              </a:spcBef>
            </a:pP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1.2.</a:t>
            </a:r>
            <a:r>
              <a:rPr dirty="0" sz="1600" spc="3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70">
                <a:solidFill>
                  <a:srgbClr val="231F20"/>
                </a:solidFill>
                <a:latin typeface="Calibri"/>
                <a:cs typeface="Calibri"/>
              </a:rPr>
              <a:t>POSICIÓN</a:t>
            </a:r>
            <a:r>
              <a:rPr dirty="0" sz="16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35">
                <a:solidFill>
                  <a:srgbClr val="231F20"/>
                </a:solidFill>
                <a:latin typeface="Calibri"/>
                <a:cs typeface="Calibri"/>
              </a:rPr>
              <a:t>QUE</a:t>
            </a:r>
            <a:r>
              <a:rPr dirty="0" sz="16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35">
                <a:solidFill>
                  <a:srgbClr val="231F20"/>
                </a:solidFill>
                <a:latin typeface="Calibri"/>
                <a:cs typeface="Calibri"/>
              </a:rPr>
              <a:t>OCUPA</a:t>
            </a:r>
            <a:endParaRPr sz="1600">
              <a:latin typeface="Calibri"/>
              <a:cs typeface="Calibri"/>
            </a:endParaRPr>
          </a:p>
          <a:p>
            <a:pPr marL="441959">
              <a:lnSpc>
                <a:spcPts val="1860"/>
              </a:lnSpc>
            </a:pP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EN </a:t>
            </a:r>
            <a:r>
              <a:rPr dirty="0" sz="1600" spc="-75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ORGANIGRAMA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1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6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3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25">
                <a:solidFill>
                  <a:srgbClr val="231F20"/>
                </a:solidFill>
                <a:latin typeface="Calibri"/>
                <a:cs typeface="Calibri"/>
              </a:rPr>
              <a:t>EMPRESA</a:t>
            </a:r>
            <a:endParaRPr sz="1600">
              <a:latin typeface="Calibri"/>
              <a:cs typeface="Calibri"/>
            </a:endParaRPr>
          </a:p>
          <a:p>
            <a:pPr marL="12700" marR="5080">
              <a:lnSpc>
                <a:spcPts val="1300"/>
              </a:lnSpc>
              <a:spcBef>
                <a:spcPts val="844"/>
              </a:spcBef>
            </a:pP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área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personal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es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vital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importancia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100" spc="1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empresa,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ya</a:t>
            </a:r>
            <a:r>
              <a:rPr dirty="0" sz="1100" spc="1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influye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decisivamente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en:</a:t>
            </a:r>
            <a:endParaRPr sz="1100">
              <a:latin typeface="Arial"/>
              <a:cs typeface="Arial"/>
            </a:endParaRPr>
          </a:p>
          <a:p>
            <a:pPr marL="156210" marR="6350" indent="-144145">
              <a:lnSpc>
                <a:spcPts val="1300"/>
              </a:lnSpc>
              <a:spcBef>
                <a:spcPts val="484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80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aptitud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spc="7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actitud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personal</a:t>
            </a:r>
            <a:r>
              <a:rPr dirty="0" sz="1100" spc="7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lograr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objetivos</a:t>
            </a:r>
            <a:r>
              <a:rPr dirty="0" sz="1100" spc="7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estratégi-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cos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9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eficiencia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de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gestión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los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procesos administrativos.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59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</a:t>
            </a:r>
            <a:r>
              <a:rPr dirty="0" sz="1100" spc="185">
                <a:solidFill>
                  <a:srgbClr val="231F20"/>
                </a:solidFill>
                <a:latin typeface="Castellar"/>
                <a:cs typeface="Castellar"/>
              </a:rPr>
              <a:t> 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desarrollo coherente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misión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1100">
              <a:latin typeface="Arial"/>
              <a:cs typeface="Arial"/>
            </a:endParaRPr>
          </a:p>
          <a:p>
            <a:pPr algn="just" marL="12700" marR="6350">
              <a:lnSpc>
                <a:spcPts val="1300"/>
              </a:lnSpc>
              <a:spcBef>
                <a:spcPts val="810"/>
              </a:spcBef>
            </a:pP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tanto,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su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dirección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sitúa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el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segundo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nivel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organigrama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dependencia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directa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la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Dirección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general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en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mismo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nivel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demás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direcciones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básicas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11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90349" y="9813544"/>
            <a:ext cx="1694180" cy="158750"/>
          </a:xfrm>
          <a:prstGeom prst="rect">
            <a:avLst/>
          </a:prstGeom>
          <a:solidFill>
            <a:srgbClr val="7D65AC"/>
          </a:solidFill>
        </p:spPr>
        <p:txBody>
          <a:bodyPr wrap="square" lIns="0" tIns="0" rIns="0" bIns="0" rtlCol="0" vert="horz">
            <a:spAutoFit/>
          </a:bodyPr>
          <a:lstStyle/>
          <a:p>
            <a:pPr marL="57150">
              <a:lnSpc>
                <a:spcPts val="1250"/>
              </a:lnSpc>
            </a:pPr>
            <a:r>
              <a:rPr dirty="0" baseline="2777" sz="1500">
                <a:solidFill>
                  <a:srgbClr val="FFFFFF"/>
                </a:solidFill>
                <a:latin typeface="Wingdings"/>
                <a:cs typeface="Wingdings"/>
              </a:rPr>
              <a:t></a:t>
            </a:r>
            <a:r>
              <a:rPr dirty="0" baseline="2777" sz="150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baseline="2777" sz="1500" spc="337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000" spc="-5" b="1">
                <a:solidFill>
                  <a:srgbClr val="231F20"/>
                </a:solidFill>
                <a:latin typeface="Arial"/>
                <a:cs typeface="Arial"/>
              </a:rPr>
              <a:t>Véase</a:t>
            </a:r>
            <a:r>
              <a:rPr dirty="0" sz="1000" spc="-1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SUPUESTO</a:t>
            </a:r>
            <a:r>
              <a:rPr dirty="0" sz="1100" spc="6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65" b="1">
                <a:solidFill>
                  <a:srgbClr val="FFFFFF"/>
                </a:solidFill>
                <a:latin typeface="Century Gothic"/>
                <a:cs typeface="Century Gothic"/>
              </a:rPr>
              <a:t>1</a:t>
            </a:r>
            <a:r>
              <a:rPr dirty="0" sz="1000" spc="65" b="1">
                <a:solidFill>
                  <a:srgbClr val="231F20"/>
                </a:solidFill>
                <a:latin typeface="Arial"/>
                <a:cs typeface="Arial"/>
              </a:rPr>
              <a:t>.</a:t>
            </a:r>
            <a:endParaRPr sz="1000">
              <a:latin typeface="Arial"/>
              <a:cs typeface="Arial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168700" y="7971688"/>
            <a:ext cx="1815296" cy="1474368"/>
          </a:xfrm>
          <a:prstGeom prst="rect">
            <a:avLst/>
          </a:prstGeom>
        </p:spPr>
      </p:pic>
      <p:grpSp>
        <p:nvGrpSpPr>
          <p:cNvPr id="10" name="object 10"/>
          <p:cNvGrpSpPr/>
          <p:nvPr/>
        </p:nvGrpSpPr>
        <p:grpSpPr>
          <a:xfrm>
            <a:off x="1040704" y="6730200"/>
            <a:ext cx="5432425" cy="142240"/>
            <a:chOff x="1040704" y="6730200"/>
            <a:chExt cx="5432425" cy="142240"/>
          </a:xfrm>
        </p:grpSpPr>
        <p:sp>
          <p:nvSpPr>
            <p:cNvPr id="11" name="object 11"/>
            <p:cNvSpPr/>
            <p:nvPr/>
          </p:nvSpPr>
          <p:spPr>
            <a:xfrm>
              <a:off x="1046309" y="6798129"/>
              <a:ext cx="5423535" cy="0"/>
            </a:xfrm>
            <a:custGeom>
              <a:avLst/>
              <a:gdLst/>
              <a:ahLst/>
              <a:cxnLst/>
              <a:rect l="l" t="t" r="r" b="b"/>
              <a:pathLst>
                <a:path w="5423535" h="0">
                  <a:moveTo>
                    <a:pt x="0" y="0"/>
                  </a:moveTo>
                  <a:lnTo>
                    <a:pt x="5423141" y="0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4010663" y="6733375"/>
              <a:ext cx="0" cy="135890"/>
            </a:xfrm>
            <a:custGeom>
              <a:avLst/>
              <a:gdLst/>
              <a:ahLst/>
              <a:cxnLst/>
              <a:rect l="l" t="t" r="r" b="b"/>
              <a:pathLst>
                <a:path w="0" h="135890">
                  <a:moveTo>
                    <a:pt x="0" y="0"/>
                  </a:moveTo>
                  <a:lnTo>
                    <a:pt x="0" y="135420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1043879" y="6797311"/>
              <a:ext cx="5426075" cy="71755"/>
            </a:xfrm>
            <a:custGeom>
              <a:avLst/>
              <a:gdLst/>
              <a:ahLst/>
              <a:cxnLst/>
              <a:rect l="l" t="t" r="r" b="b"/>
              <a:pathLst>
                <a:path w="5426075" h="71754">
                  <a:moveTo>
                    <a:pt x="1518892" y="0"/>
                  </a:moveTo>
                  <a:lnTo>
                    <a:pt x="1518892" y="71483"/>
                  </a:lnTo>
                </a:path>
                <a:path w="5426075" h="71754">
                  <a:moveTo>
                    <a:pt x="5425845" y="0"/>
                  </a:moveTo>
                  <a:lnTo>
                    <a:pt x="5425845" y="71495"/>
                  </a:lnTo>
                </a:path>
                <a:path w="5426075" h="71754">
                  <a:moveTo>
                    <a:pt x="0" y="0"/>
                  </a:moveTo>
                  <a:lnTo>
                    <a:pt x="0" y="71495"/>
                  </a:lnTo>
                </a:path>
                <a:path w="5426075" h="71754">
                  <a:moveTo>
                    <a:pt x="4131593" y="0"/>
                  </a:moveTo>
                  <a:lnTo>
                    <a:pt x="4131593" y="71495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/>
          <p:cNvSpPr txBox="1"/>
          <p:nvPr/>
        </p:nvSpPr>
        <p:spPr>
          <a:xfrm>
            <a:off x="3242722" y="6501600"/>
            <a:ext cx="1539240" cy="231775"/>
          </a:xfrm>
          <a:prstGeom prst="rect">
            <a:avLst/>
          </a:prstGeom>
          <a:solidFill>
            <a:srgbClr val="9481BC"/>
          </a:solidFill>
        </p:spPr>
        <p:txBody>
          <a:bodyPr wrap="square" lIns="0" tIns="41275" rIns="0" bIns="0" rtlCol="0" vert="horz">
            <a:spAutoFit/>
          </a:bodyPr>
          <a:lstStyle/>
          <a:p>
            <a:pPr marL="83185">
              <a:lnSpc>
                <a:spcPct val="100000"/>
              </a:lnSpc>
              <a:spcBef>
                <a:spcPts val="325"/>
              </a:spcBef>
            </a:pPr>
            <a:r>
              <a:rPr dirty="0" sz="1000" spc="20" b="1">
                <a:solidFill>
                  <a:srgbClr val="231F20"/>
                </a:solidFill>
                <a:latin typeface="Century Gothic"/>
                <a:cs typeface="Century Gothic"/>
              </a:rPr>
              <a:t>DIRECCIÓN</a:t>
            </a:r>
            <a:r>
              <a:rPr dirty="0" sz="1000" spc="3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55" b="1">
                <a:solidFill>
                  <a:srgbClr val="231F20"/>
                </a:solidFill>
                <a:latin typeface="Century Gothic"/>
                <a:cs typeface="Century Gothic"/>
              </a:rPr>
              <a:t>GENERAL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3623551" y="6868795"/>
            <a:ext cx="772795" cy="384810"/>
          </a:xfrm>
          <a:custGeom>
            <a:avLst/>
            <a:gdLst/>
            <a:ahLst/>
            <a:cxnLst/>
            <a:rect l="l" t="t" r="r" b="b"/>
            <a:pathLst>
              <a:path w="772795" h="384809">
                <a:moveTo>
                  <a:pt x="772388" y="0"/>
                </a:moveTo>
                <a:lnTo>
                  <a:pt x="0" y="0"/>
                </a:lnTo>
                <a:lnTo>
                  <a:pt x="0" y="384187"/>
                </a:lnTo>
                <a:lnTo>
                  <a:pt x="772388" y="384187"/>
                </a:lnTo>
                <a:lnTo>
                  <a:pt x="772388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3623551" y="6868805"/>
            <a:ext cx="772795" cy="19939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125730">
              <a:lnSpc>
                <a:spcPct val="100000"/>
              </a:lnSpc>
              <a:spcBef>
                <a:spcPts val="325"/>
              </a:spcBef>
            </a:pP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Dirección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907590" y="6868805"/>
            <a:ext cx="1335405" cy="3841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algn="ctr" marR="12065">
              <a:lnSpc>
                <a:spcPct val="100000"/>
              </a:lnSpc>
              <a:spcBef>
                <a:spcPts val="325"/>
              </a:spcBef>
            </a:pPr>
            <a:r>
              <a:rPr dirty="0" sz="1000" spc="5" b="1">
                <a:solidFill>
                  <a:srgbClr val="231F20"/>
                </a:solidFill>
                <a:latin typeface="Calibri"/>
                <a:cs typeface="Calibri"/>
              </a:rPr>
              <a:t>Dirección</a:t>
            </a:r>
            <a:endParaRPr sz="1000">
              <a:latin typeface="Calibri"/>
              <a:cs typeface="Calibri"/>
            </a:endParaRPr>
          </a:p>
          <a:p>
            <a:pPr algn="ctr" marR="12065">
              <a:lnSpc>
                <a:spcPct val="100000"/>
              </a:lnSpc>
            </a:pPr>
            <a:r>
              <a:rPr dirty="0" sz="1000" spc="10" b="1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40" b="1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 b="1">
                <a:solidFill>
                  <a:srgbClr val="231F20"/>
                </a:solidFill>
                <a:latin typeface="Calibri"/>
                <a:cs typeface="Calibri"/>
              </a:rPr>
              <a:t>recursos</a:t>
            </a:r>
            <a:r>
              <a:rPr dirty="0" sz="1000" spc="35" b="1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 b="1">
                <a:solidFill>
                  <a:srgbClr val="231F20"/>
                </a:solidFill>
                <a:latin typeface="Calibri"/>
                <a:cs typeface="Calibri"/>
              </a:rPr>
              <a:t>humanos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965837" y="6868805"/>
            <a:ext cx="1012825" cy="3841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120650" marR="113030" indent="124460">
              <a:lnSpc>
                <a:spcPct val="100000"/>
              </a:lnSpc>
              <a:spcBef>
                <a:spcPts val="325"/>
              </a:spcBef>
            </a:pP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Dirección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administrativa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75995" y="6868805"/>
            <a:ext cx="930910" cy="38481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6675" marR="59055" indent="137795">
              <a:lnSpc>
                <a:spcPct val="100000"/>
              </a:lnSpc>
              <a:spcBef>
                <a:spcPts val="325"/>
              </a:spcBef>
            </a:pP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Dirección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de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producción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4796955" y="6868807"/>
            <a:ext cx="768350" cy="384810"/>
          </a:xfrm>
          <a:custGeom>
            <a:avLst/>
            <a:gdLst/>
            <a:ahLst/>
            <a:cxnLst/>
            <a:rect l="l" t="t" r="r" b="b"/>
            <a:pathLst>
              <a:path w="768350" h="384809">
                <a:moveTo>
                  <a:pt x="767892" y="0"/>
                </a:moveTo>
                <a:lnTo>
                  <a:pt x="0" y="0"/>
                </a:lnTo>
                <a:lnTo>
                  <a:pt x="0" y="384187"/>
                </a:lnTo>
                <a:lnTo>
                  <a:pt x="767892" y="384187"/>
                </a:lnTo>
                <a:lnTo>
                  <a:pt x="767892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 txBox="1"/>
          <p:nvPr/>
        </p:nvSpPr>
        <p:spPr>
          <a:xfrm>
            <a:off x="4781753" y="6868805"/>
            <a:ext cx="783590" cy="19939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138430">
              <a:lnSpc>
                <a:spcPct val="100000"/>
              </a:lnSpc>
              <a:spcBef>
                <a:spcPts val="325"/>
              </a:spcBef>
            </a:pP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Dirección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3742930" y="7049765"/>
            <a:ext cx="1726564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  <a:tabLst>
                <a:tab pos="1162050" algn="l"/>
              </a:tabLst>
            </a:pP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comercial	financiera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63156" y="7376645"/>
            <a:ext cx="4460875" cy="2627630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Si 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departamentación 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ha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efectuado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según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fun-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ciones que debe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desarrollar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cada departamento,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área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personal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corresponde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 b="1">
                <a:solidFill>
                  <a:srgbClr val="231F20"/>
                </a:solidFill>
                <a:latin typeface="Arial"/>
                <a:cs typeface="Arial"/>
              </a:rPr>
              <a:t>Departamento</a:t>
            </a:r>
            <a:r>
              <a:rPr dirty="0" sz="1100" spc="-3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3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Personal</a:t>
            </a:r>
            <a:r>
              <a:rPr dirty="0" sz="1100" spc="-2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3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1100" spc="-3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Humanos.</a:t>
            </a:r>
            <a:endParaRPr sz="1100">
              <a:latin typeface="Arial"/>
              <a:cs typeface="Arial"/>
            </a:endParaRPr>
          </a:p>
          <a:p>
            <a:pPr algn="just" marL="12700" marR="5715">
              <a:lnSpc>
                <a:spcPts val="1300"/>
              </a:lnSpc>
              <a:spcBef>
                <a:spcPts val="480"/>
              </a:spcBef>
            </a:pP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situación,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características y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funciones del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departamento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de- 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penderán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tamaño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actividad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Así,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empresas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pequeñas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o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 pocos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trabajadores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no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suele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existir Departamento de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Personal,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externalizan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sus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funciones,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ya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contrata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servicio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de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empresas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especializadas,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empresas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gran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tamaño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existen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departamentos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recursos humanos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muy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complejos.</a:t>
            </a:r>
            <a:endParaRPr sz="1100">
              <a:latin typeface="Arial"/>
              <a:cs typeface="Arial"/>
            </a:endParaRPr>
          </a:p>
          <a:p>
            <a:pPr algn="just" marL="12700" marR="5080">
              <a:lnSpc>
                <a:spcPts val="1300"/>
              </a:lnSpc>
              <a:spcBef>
                <a:spcPts val="484"/>
              </a:spcBef>
            </a:pP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departamentación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100" spc="2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no convierte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100" spc="254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cada uno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los departamentos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estructuras independientes.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contrario,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organiza las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relaciones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deben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establecer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entre ellos;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así,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De-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partamento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tiene relación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directa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 todos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demás,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ya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todos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ellos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hay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trabajadores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responden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40">
                <a:solidFill>
                  <a:srgbClr val="231F20"/>
                </a:solidFill>
                <a:latin typeface="Arial"/>
                <a:cs typeface="Arial"/>
              </a:rPr>
              <a:t>po- </a:t>
            </a:r>
            <a:r>
              <a:rPr dirty="0" sz="11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lítica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recursos humanos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definida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empresa.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6700" y="5565350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1841" y="5197602"/>
            <a:ext cx="291465" cy="278130"/>
          </a:xfrm>
          <a:prstGeom prst="rect">
            <a:avLst/>
          </a:prstGeom>
          <a:solidFill>
            <a:srgbClr val="6D50A1"/>
          </a:solidFill>
        </p:spPr>
        <p:txBody>
          <a:bodyPr wrap="square" lIns="0" tIns="25400" rIns="0" bIns="0" rtlCol="0" vert="horz">
            <a:spAutoFit/>
          </a:bodyPr>
          <a:lstStyle/>
          <a:p>
            <a:pPr marL="69215">
              <a:lnSpc>
                <a:spcPct val="100000"/>
              </a:lnSpc>
              <a:spcBef>
                <a:spcPts val="2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14</a:t>
            </a:r>
            <a:endParaRPr sz="1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2813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11892" y="671743"/>
            <a:ext cx="4510405" cy="9702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ts val="1860"/>
              </a:lnSpc>
              <a:spcBef>
                <a:spcPts val="100"/>
              </a:spcBef>
            </a:pP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1.3.</a:t>
            </a:r>
            <a:r>
              <a:rPr dirty="0" sz="1600" spc="3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baseline="6944" sz="2400" spc="127">
                <a:solidFill>
                  <a:srgbClr val="231F20"/>
                </a:solidFill>
                <a:latin typeface="Calibri"/>
                <a:cs typeface="Calibri"/>
              </a:rPr>
              <a:t>¿</a:t>
            </a:r>
            <a:r>
              <a:rPr dirty="0" sz="1600" spc="85">
                <a:solidFill>
                  <a:srgbClr val="231F20"/>
                </a:solidFill>
                <a:latin typeface="Calibri"/>
                <a:cs typeface="Calibri"/>
              </a:rPr>
              <a:t>CÓMO</a:t>
            </a:r>
            <a:r>
              <a:rPr dirty="0" sz="16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25">
                <a:solidFill>
                  <a:srgbClr val="231F20"/>
                </a:solidFill>
                <a:latin typeface="Calibri"/>
                <a:cs typeface="Calibri"/>
              </a:rPr>
              <a:t>SE</a:t>
            </a:r>
            <a:r>
              <a:rPr dirty="0" sz="16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ORGANIZA</a:t>
            </a:r>
            <a:endParaRPr sz="1600">
              <a:latin typeface="Calibri"/>
              <a:cs typeface="Calibri"/>
            </a:endParaRPr>
          </a:p>
          <a:p>
            <a:pPr marL="467359">
              <a:lnSpc>
                <a:spcPts val="1860"/>
              </a:lnSpc>
            </a:pPr>
            <a:r>
              <a:rPr dirty="0" sz="1600" spc="-75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25">
                <a:solidFill>
                  <a:srgbClr val="231F20"/>
                </a:solidFill>
                <a:latin typeface="Calibri"/>
                <a:cs typeface="Calibri"/>
              </a:rPr>
              <a:t>DEPARTAMENTO</a:t>
            </a:r>
            <a:r>
              <a:rPr dirty="0" sz="16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1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6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30">
                <a:solidFill>
                  <a:srgbClr val="231F20"/>
                </a:solidFill>
                <a:latin typeface="Calibri"/>
                <a:cs typeface="Calibri"/>
              </a:rPr>
              <a:t>RECURSOS</a:t>
            </a:r>
            <a:r>
              <a:rPr dirty="0" sz="16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45">
                <a:solidFill>
                  <a:srgbClr val="231F20"/>
                </a:solidFill>
                <a:latin typeface="Calibri"/>
                <a:cs typeface="Calibri"/>
              </a:rPr>
              <a:t>HUMANOS?</a:t>
            </a:r>
            <a:endParaRPr sz="1600">
              <a:latin typeface="Calibri"/>
              <a:cs typeface="Calibri"/>
            </a:endParaRPr>
          </a:p>
          <a:p>
            <a:pPr marL="38100" marR="30480">
              <a:lnSpc>
                <a:spcPts val="1300"/>
              </a:lnSpc>
              <a:spcBef>
                <a:spcPts val="1155"/>
              </a:spcBef>
            </a:pPr>
            <a:r>
              <a:rPr dirty="0" sz="1100" spc="-4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 b="1">
                <a:solidFill>
                  <a:srgbClr val="231F20"/>
                </a:solidFill>
                <a:latin typeface="Arial"/>
                <a:cs typeface="Arial"/>
              </a:rPr>
              <a:t>organigrama</a:t>
            </a:r>
            <a:r>
              <a:rPr dirty="0" sz="1100" spc="8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organización</a:t>
            </a:r>
            <a:r>
              <a:rPr dirty="0" sz="11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Departamento</a:t>
            </a:r>
            <a:r>
              <a:rPr dirty="0" sz="1100" spc="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1100" spc="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Huma-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nos,</a:t>
            </a:r>
            <a:r>
              <a:rPr dirty="0" sz="1100" spc="-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según</a:t>
            </a:r>
            <a:r>
              <a:rPr dirty="0" sz="11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30" b="1">
                <a:solidFill>
                  <a:srgbClr val="231F20"/>
                </a:solidFill>
                <a:latin typeface="Arial"/>
                <a:cs typeface="Arial"/>
              </a:rPr>
              <a:t>funciones</a:t>
            </a:r>
            <a:r>
              <a:rPr dirty="0" sz="1100" spc="-8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-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debe</a:t>
            </a:r>
            <a:r>
              <a:rPr dirty="0" sz="11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45">
                <a:solidFill>
                  <a:srgbClr val="231F20"/>
                </a:solidFill>
                <a:latin typeface="Arial"/>
                <a:cs typeface="Arial"/>
              </a:rPr>
              <a:t>realizar,</a:t>
            </a:r>
            <a:r>
              <a:rPr dirty="0" sz="11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puede</a:t>
            </a:r>
            <a:r>
              <a:rPr dirty="0" sz="11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tener</a:t>
            </a:r>
            <a:r>
              <a:rPr dirty="0" sz="11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siguiente</a:t>
            </a:r>
            <a:r>
              <a:rPr dirty="0" sz="1100" spc="-8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forma:</a:t>
            </a:r>
            <a:endParaRPr sz="11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37292" y="2717095"/>
            <a:ext cx="4459605" cy="5238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organización del Departamento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Humanos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puede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analizar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desde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tres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enfoques</a:t>
            </a:r>
            <a:r>
              <a:rPr dirty="0" sz="1100" spc="-3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diferentes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como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muestra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siguien-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te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tabla:</a:t>
            </a:r>
            <a:endParaRPr sz="1100">
              <a:latin typeface="Arial"/>
              <a:cs typeface="Arial"/>
            </a:endParaRPr>
          </a:p>
        </p:txBody>
      </p:sp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581365" y="3372205"/>
          <a:ext cx="6402705" cy="15608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1555"/>
                <a:gridCol w="5391150"/>
              </a:tblGrid>
              <a:tr h="248285">
                <a:tc>
                  <a:txBody>
                    <a:bodyPr/>
                    <a:lstStyle/>
                    <a:p>
                      <a:pPr marL="208915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8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ENFOQUE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6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DESCRIPCIÓN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</a:tr>
              <a:tr h="386715"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Burocrático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 marR="6921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Departamento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funciones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administrativas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jurídicas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cuya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función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principal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es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controlar</a:t>
                      </a:r>
                      <a:r>
                        <a:rPr dirty="0" sz="1000" spc="1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desempeño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cargo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por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parte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trabajadores.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539115"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Organizativo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just" marL="71755" marR="6413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Departamento que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añade,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funciones administrativas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jurídicas,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funciones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servicio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al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resto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departamentos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empresa, asumiendo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funciones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selección, formación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motivación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personal.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86715"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Estratégico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 marR="6413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Departamento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externaliza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funciones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administrativas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constituye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asesor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direc-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ción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empresarial,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desarrollando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creación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gestión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conocimiento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empresa.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8" name="object 8"/>
          <p:cNvSpPr txBox="1"/>
          <p:nvPr/>
        </p:nvSpPr>
        <p:spPr>
          <a:xfrm>
            <a:off x="2537432" y="5072211"/>
            <a:ext cx="4460240" cy="20097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Estos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tres enfoques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no son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excluyentes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entre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sí,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sino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muestran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evolución 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 trabajo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través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historia y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su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apli- </a:t>
            </a:r>
            <a:r>
              <a:rPr dirty="0" sz="1100" spc="-3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cación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recursos humanos.</a:t>
            </a:r>
            <a:endParaRPr sz="1100">
              <a:latin typeface="Arial"/>
              <a:cs typeface="Arial"/>
            </a:endParaRPr>
          </a:p>
          <a:p>
            <a:pPr algn="just" marL="12700" marR="5715">
              <a:lnSpc>
                <a:spcPts val="1300"/>
              </a:lnSpc>
              <a:spcBef>
                <a:spcPts val="650"/>
              </a:spcBef>
            </a:pP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actualidad,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empresas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Departamento de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Hu-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manos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propio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prevalece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enfoque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organizativo,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cuyas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funciones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tareas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desarrollan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largo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este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libro.</a:t>
            </a:r>
            <a:endParaRPr sz="1100">
              <a:latin typeface="Arial"/>
              <a:cs typeface="Arial"/>
            </a:endParaRPr>
          </a:p>
          <a:p>
            <a:pPr algn="just" marL="12700" marR="5080">
              <a:lnSpc>
                <a:spcPts val="1300"/>
              </a:lnSpc>
              <a:spcBef>
                <a:spcPts val="650"/>
              </a:spcBef>
            </a:pP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cualquier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caso,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la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organización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 Departamento de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Recursos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Humanos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tiene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vital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importancia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comunicación,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tanto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interna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(entre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personas pertenecientes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empresa)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externa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(entre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personas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u organizaciones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ajenas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ella,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principalmente los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organismos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laborales).</a:t>
            </a:r>
            <a:endParaRPr sz="11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537432" y="7241800"/>
            <a:ext cx="4136390" cy="51498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00" spc="70">
                <a:solidFill>
                  <a:srgbClr val="231F20"/>
                </a:solidFill>
                <a:latin typeface="Calibri"/>
                <a:cs typeface="Calibri"/>
              </a:rPr>
              <a:t>COMUNICACIÓN</a:t>
            </a:r>
            <a:r>
              <a:rPr dirty="0" sz="14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55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14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-114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4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-50">
                <a:solidFill>
                  <a:srgbClr val="231F20"/>
                </a:solidFill>
                <a:latin typeface="Calibri"/>
                <a:cs typeface="Calibri"/>
              </a:rPr>
              <a:t>ÁREA</a:t>
            </a:r>
            <a:r>
              <a:rPr dirty="0" sz="14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-4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4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>
                <a:solidFill>
                  <a:srgbClr val="231F20"/>
                </a:solidFill>
                <a:latin typeface="Calibri"/>
                <a:cs typeface="Calibri"/>
              </a:rPr>
              <a:t>RECURSOS</a:t>
            </a:r>
            <a:r>
              <a:rPr dirty="0" sz="14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30">
                <a:solidFill>
                  <a:srgbClr val="231F20"/>
                </a:solidFill>
                <a:latin typeface="Calibri"/>
                <a:cs typeface="Calibri"/>
              </a:rPr>
              <a:t>HUMANOS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850"/>
              </a:spcBef>
            </a:pP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comunicación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interna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puede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clasificarse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en:</a:t>
            </a:r>
            <a:endParaRPr sz="1100">
              <a:latin typeface="Arial"/>
              <a:cs typeface="Arial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/>
        </p:nvGraphicFramePr>
        <p:xfrm>
          <a:off x="2550134" y="7888503"/>
          <a:ext cx="4434205" cy="9512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49655"/>
                <a:gridCol w="3383915"/>
              </a:tblGrid>
              <a:tr h="24828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1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TIPO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6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DESCRIPCIÓN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Horizontal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Entre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órganos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personas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igual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nivel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jerárquico.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Descendente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niveles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superiores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inferiores.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Ascendente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niveles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inferiores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superiores.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11" name="object 11"/>
          <p:cNvSpPr txBox="1"/>
          <p:nvPr/>
        </p:nvSpPr>
        <p:spPr>
          <a:xfrm>
            <a:off x="2537432" y="8978905"/>
            <a:ext cx="4460240" cy="10191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área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recursos humanos,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más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importante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es la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comunicación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interna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descendente,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pues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tiene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ver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desarrollo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cada uno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los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puestos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trabajo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según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planes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marcados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empresa.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Excepto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instrucciones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aclaraciones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concretas,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toda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comunicación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debe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realizarse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por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escrito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para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quede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constancia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no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degrade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mensaje.</a:t>
            </a:r>
            <a:endParaRPr sz="110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040705" y="2030412"/>
            <a:ext cx="5630545" cy="142240"/>
            <a:chOff x="1040705" y="2030412"/>
            <a:chExt cx="5630545" cy="142240"/>
          </a:xfrm>
        </p:grpSpPr>
        <p:sp>
          <p:nvSpPr>
            <p:cNvPr id="13" name="object 13"/>
            <p:cNvSpPr/>
            <p:nvPr/>
          </p:nvSpPr>
          <p:spPr>
            <a:xfrm>
              <a:off x="1046309" y="2098329"/>
              <a:ext cx="5621020" cy="0"/>
            </a:xfrm>
            <a:custGeom>
              <a:avLst/>
              <a:gdLst/>
              <a:ahLst/>
              <a:cxnLst/>
              <a:rect l="l" t="t" r="r" b="b"/>
              <a:pathLst>
                <a:path w="5621020" h="0">
                  <a:moveTo>
                    <a:pt x="0" y="0"/>
                  </a:moveTo>
                  <a:lnTo>
                    <a:pt x="5620435" y="0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4118663" y="2033587"/>
              <a:ext cx="0" cy="63500"/>
            </a:xfrm>
            <a:custGeom>
              <a:avLst/>
              <a:gdLst/>
              <a:ahLst/>
              <a:cxnLst/>
              <a:rect l="l" t="t" r="r" b="b"/>
              <a:pathLst>
                <a:path w="0" h="63500">
                  <a:moveTo>
                    <a:pt x="0" y="0"/>
                  </a:moveTo>
                  <a:lnTo>
                    <a:pt x="0" y="63414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1043880" y="2097513"/>
              <a:ext cx="5624195" cy="71755"/>
            </a:xfrm>
            <a:custGeom>
              <a:avLst/>
              <a:gdLst/>
              <a:ahLst/>
              <a:cxnLst/>
              <a:rect l="l" t="t" r="r" b="b"/>
              <a:pathLst>
                <a:path w="5624195" h="71755">
                  <a:moveTo>
                    <a:pt x="1101294" y="0"/>
                  </a:moveTo>
                  <a:lnTo>
                    <a:pt x="1101294" y="71481"/>
                  </a:lnTo>
                </a:path>
                <a:path w="5624195" h="71755">
                  <a:moveTo>
                    <a:pt x="2359046" y="0"/>
                  </a:moveTo>
                  <a:lnTo>
                    <a:pt x="2359046" y="71481"/>
                  </a:lnTo>
                </a:path>
                <a:path w="5624195" h="71755">
                  <a:moveTo>
                    <a:pt x="5623793" y="0"/>
                  </a:moveTo>
                  <a:lnTo>
                    <a:pt x="5623793" y="71494"/>
                  </a:lnTo>
                </a:path>
                <a:path w="5624195" h="71755">
                  <a:moveTo>
                    <a:pt x="0" y="0"/>
                  </a:moveTo>
                  <a:lnTo>
                    <a:pt x="0" y="71494"/>
                  </a:lnTo>
                </a:path>
                <a:path w="5624195" h="71755">
                  <a:moveTo>
                    <a:pt x="3560545" y="0"/>
                  </a:moveTo>
                  <a:lnTo>
                    <a:pt x="3560545" y="71494"/>
                  </a:lnTo>
                </a:path>
                <a:path w="5624195" h="71755">
                  <a:moveTo>
                    <a:pt x="4620294" y="0"/>
                  </a:moveTo>
                  <a:lnTo>
                    <a:pt x="4620294" y="71494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6" name="object 16"/>
          <p:cNvSpPr txBox="1"/>
          <p:nvPr/>
        </p:nvSpPr>
        <p:spPr>
          <a:xfrm>
            <a:off x="2796025" y="1801812"/>
            <a:ext cx="2627630" cy="231775"/>
          </a:xfrm>
          <a:prstGeom prst="rect">
            <a:avLst/>
          </a:prstGeom>
          <a:solidFill>
            <a:srgbClr val="9481BC"/>
          </a:solidFill>
        </p:spPr>
        <p:txBody>
          <a:bodyPr wrap="square" lIns="0" tIns="41275" rIns="0" bIns="0" rtlCol="0" vert="horz">
            <a:spAutoFit/>
          </a:bodyPr>
          <a:lstStyle/>
          <a:p>
            <a:pPr marL="99060">
              <a:lnSpc>
                <a:spcPct val="100000"/>
              </a:lnSpc>
              <a:spcBef>
                <a:spcPts val="325"/>
              </a:spcBef>
            </a:pPr>
            <a:r>
              <a:rPr dirty="0" sz="1000" spc="20" b="1">
                <a:solidFill>
                  <a:srgbClr val="231F20"/>
                </a:solidFill>
                <a:latin typeface="Century Gothic"/>
                <a:cs typeface="Century Gothic"/>
              </a:rPr>
              <a:t>DIRECCIÓN</a:t>
            </a:r>
            <a:r>
              <a:rPr dirty="0" sz="1000" spc="4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DE</a:t>
            </a:r>
            <a:r>
              <a:rPr dirty="0" sz="1000" spc="5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60" b="1">
                <a:solidFill>
                  <a:srgbClr val="231F20"/>
                </a:solidFill>
                <a:latin typeface="Century Gothic"/>
                <a:cs typeface="Century Gothic"/>
              </a:rPr>
              <a:t>RECURSOS</a:t>
            </a:r>
            <a:r>
              <a:rPr dirty="0" sz="1000" spc="4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95" b="1">
                <a:solidFill>
                  <a:srgbClr val="231F20"/>
                </a:solidFill>
                <a:latin typeface="Century Gothic"/>
                <a:cs typeface="Century Gothic"/>
              </a:rPr>
              <a:t>HUMANOS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796025" y="2169006"/>
            <a:ext cx="1226820" cy="38481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algn="ctr" marR="6985">
              <a:lnSpc>
                <a:spcPct val="100000"/>
              </a:lnSpc>
              <a:spcBef>
                <a:spcPts val="325"/>
              </a:spcBef>
            </a:pP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Prevención</a:t>
            </a:r>
            <a:endParaRPr sz="1000">
              <a:latin typeface="Calibri"/>
              <a:cs typeface="Calibri"/>
            </a:endParaRPr>
          </a:p>
          <a:p>
            <a:pPr algn="ctr" marR="6985">
              <a:lnSpc>
                <a:spcPct val="100000"/>
              </a:lnSpc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riesgos</a:t>
            </a:r>
            <a:r>
              <a:rPr dirty="0" sz="10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laborales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708619" y="2168995"/>
            <a:ext cx="870585" cy="384810"/>
          </a:xfrm>
          <a:custGeom>
            <a:avLst/>
            <a:gdLst/>
            <a:ahLst/>
            <a:cxnLst/>
            <a:rect l="l" t="t" r="r" b="b"/>
            <a:pathLst>
              <a:path w="870585" h="384810">
                <a:moveTo>
                  <a:pt x="870407" y="0"/>
                </a:moveTo>
                <a:lnTo>
                  <a:pt x="0" y="0"/>
                </a:lnTo>
                <a:lnTo>
                  <a:pt x="0" y="384187"/>
                </a:lnTo>
                <a:lnTo>
                  <a:pt x="870407" y="384187"/>
                </a:lnTo>
                <a:lnTo>
                  <a:pt x="870407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/>
          <p:nvPr/>
        </p:nvSpPr>
        <p:spPr>
          <a:xfrm>
            <a:off x="1708619" y="2169006"/>
            <a:ext cx="870585" cy="19939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128270">
              <a:lnSpc>
                <a:spcPct val="100000"/>
              </a:lnSpc>
              <a:spcBef>
                <a:spcPts val="325"/>
              </a:spcBef>
            </a:pP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Motivación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816291" y="2349971"/>
            <a:ext cx="668020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y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formación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345707" y="2169006"/>
            <a:ext cx="638810" cy="224154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325"/>
              </a:spcBef>
            </a:pP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Auditoría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575995" y="2169007"/>
            <a:ext cx="930910" cy="384810"/>
          </a:xfrm>
          <a:custGeom>
            <a:avLst/>
            <a:gdLst/>
            <a:ahLst/>
            <a:cxnLst/>
            <a:rect l="l" t="t" r="r" b="b"/>
            <a:pathLst>
              <a:path w="930910" h="384810">
                <a:moveTo>
                  <a:pt x="930605" y="0"/>
                </a:moveTo>
                <a:lnTo>
                  <a:pt x="0" y="0"/>
                </a:lnTo>
                <a:lnTo>
                  <a:pt x="0" y="384187"/>
                </a:lnTo>
                <a:lnTo>
                  <a:pt x="930605" y="384187"/>
                </a:lnTo>
                <a:lnTo>
                  <a:pt x="930605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 txBox="1"/>
          <p:nvPr/>
        </p:nvSpPr>
        <p:spPr>
          <a:xfrm>
            <a:off x="575995" y="2169006"/>
            <a:ext cx="930910" cy="19939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85725">
              <a:lnSpc>
                <a:spcPct val="100000"/>
              </a:lnSpc>
              <a:spcBef>
                <a:spcPts val="325"/>
              </a:spcBef>
            </a:pPr>
            <a:r>
              <a:rPr dirty="0" sz="1000">
                <a:solidFill>
                  <a:srgbClr val="231F20"/>
                </a:solidFill>
                <a:latin typeface="Calibri"/>
                <a:cs typeface="Calibri"/>
              </a:rPr>
              <a:t>Reclutamiento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38150" y="2349973"/>
            <a:ext cx="619125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y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selección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4224451" y="2169007"/>
            <a:ext cx="768350" cy="384810"/>
          </a:xfrm>
          <a:custGeom>
            <a:avLst/>
            <a:gdLst/>
            <a:ahLst/>
            <a:cxnLst/>
            <a:rect l="l" t="t" r="r" b="b"/>
            <a:pathLst>
              <a:path w="768350" h="384810">
                <a:moveTo>
                  <a:pt x="767892" y="0"/>
                </a:moveTo>
                <a:lnTo>
                  <a:pt x="0" y="0"/>
                </a:lnTo>
                <a:lnTo>
                  <a:pt x="0" y="384187"/>
                </a:lnTo>
                <a:lnTo>
                  <a:pt x="767892" y="384187"/>
                </a:lnTo>
                <a:lnTo>
                  <a:pt x="767892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 txBox="1"/>
          <p:nvPr/>
        </p:nvSpPr>
        <p:spPr>
          <a:xfrm>
            <a:off x="4224451" y="2169006"/>
            <a:ext cx="768350" cy="224154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90805">
              <a:lnSpc>
                <a:spcPct val="100000"/>
              </a:lnSpc>
              <a:spcBef>
                <a:spcPts val="325"/>
              </a:spcBef>
            </a:pP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Relaciones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4224451" y="2392637"/>
            <a:ext cx="768350" cy="16065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0" rIns="0" bIns="0" rtlCol="0" vert="horz">
            <a:spAutoFit/>
          </a:bodyPr>
          <a:lstStyle/>
          <a:p>
            <a:pPr marL="129539">
              <a:lnSpc>
                <a:spcPts val="965"/>
              </a:lnSpc>
            </a:pP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laborales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5194363" y="2169006"/>
            <a:ext cx="949325" cy="224154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325"/>
              </a:spcBef>
            </a:pP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Administración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75995" y="2766542"/>
            <a:ext cx="1694180" cy="158750"/>
          </a:xfrm>
          <a:prstGeom prst="rect">
            <a:avLst/>
          </a:prstGeom>
          <a:solidFill>
            <a:srgbClr val="7D65AC"/>
          </a:solidFill>
        </p:spPr>
        <p:txBody>
          <a:bodyPr wrap="square" lIns="0" tIns="0" rIns="0" bIns="0" rtlCol="0" vert="horz">
            <a:spAutoFit/>
          </a:bodyPr>
          <a:lstStyle/>
          <a:p>
            <a:pPr marL="57150">
              <a:lnSpc>
                <a:spcPts val="1250"/>
              </a:lnSpc>
            </a:pPr>
            <a:r>
              <a:rPr dirty="0" baseline="2777" sz="1500">
                <a:solidFill>
                  <a:srgbClr val="FFFFFF"/>
                </a:solidFill>
                <a:latin typeface="Wingdings"/>
                <a:cs typeface="Wingdings"/>
              </a:rPr>
              <a:t></a:t>
            </a:r>
            <a:r>
              <a:rPr dirty="0" baseline="2777" sz="150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baseline="2777" sz="1500" spc="337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000" spc="-5" b="1">
                <a:solidFill>
                  <a:srgbClr val="231F20"/>
                </a:solidFill>
                <a:latin typeface="Arial"/>
                <a:cs typeface="Arial"/>
              </a:rPr>
              <a:t>Véase</a:t>
            </a:r>
            <a:r>
              <a:rPr dirty="0" sz="1000" spc="-1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SUPUESTO</a:t>
            </a:r>
            <a:r>
              <a:rPr dirty="0" sz="1100" spc="6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65" b="1">
                <a:solidFill>
                  <a:srgbClr val="FFFFFF"/>
                </a:solidFill>
                <a:latin typeface="Century Gothic"/>
                <a:cs typeface="Century Gothic"/>
              </a:rPr>
              <a:t>2</a:t>
            </a:r>
            <a:r>
              <a:rPr dirty="0" sz="1000" spc="65" b="1">
                <a:solidFill>
                  <a:srgbClr val="231F20"/>
                </a:solidFill>
                <a:latin typeface="Arial"/>
                <a:cs typeface="Arial"/>
              </a:rPr>
              <a:t>.</a:t>
            </a:r>
            <a:endParaRPr sz="1000">
              <a:latin typeface="Arial"/>
              <a:cs typeface="Arial"/>
            </a:endParaRPr>
          </a:p>
        </p:txBody>
      </p:sp>
      <p:grpSp>
        <p:nvGrpSpPr>
          <p:cNvPr id="30" name="object 30"/>
          <p:cNvGrpSpPr/>
          <p:nvPr/>
        </p:nvGrpSpPr>
        <p:grpSpPr>
          <a:xfrm>
            <a:off x="575995" y="5142603"/>
            <a:ext cx="1815464" cy="1747520"/>
            <a:chOff x="575995" y="5142603"/>
            <a:chExt cx="1815464" cy="1747520"/>
          </a:xfrm>
        </p:grpSpPr>
        <p:sp>
          <p:nvSpPr>
            <p:cNvPr id="31" name="object 31"/>
            <p:cNvSpPr/>
            <p:nvPr/>
          </p:nvSpPr>
          <p:spPr>
            <a:xfrm>
              <a:off x="575995" y="5148953"/>
              <a:ext cx="1815464" cy="0"/>
            </a:xfrm>
            <a:custGeom>
              <a:avLst/>
              <a:gdLst/>
              <a:ahLst/>
              <a:cxnLst/>
              <a:rect l="l" t="t" r="r" b="b"/>
              <a:pathLst>
                <a:path w="1815464" h="0">
                  <a:moveTo>
                    <a:pt x="0" y="0"/>
                  </a:moveTo>
                  <a:lnTo>
                    <a:pt x="1815198" y="0"/>
                  </a:lnTo>
                </a:path>
              </a:pathLst>
            </a:custGeom>
            <a:ln w="1270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/>
            <p:cNvSpPr/>
            <p:nvPr/>
          </p:nvSpPr>
          <p:spPr>
            <a:xfrm>
              <a:off x="579170" y="5178220"/>
              <a:ext cx="0" cy="221615"/>
            </a:xfrm>
            <a:custGeom>
              <a:avLst/>
              <a:gdLst/>
              <a:ahLst/>
              <a:cxnLst/>
              <a:rect l="l" t="t" r="r" b="b"/>
              <a:pathLst>
                <a:path w="0" h="221614">
                  <a:moveTo>
                    <a:pt x="0" y="221386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3" name="object 33"/>
            <p:cNvSpPr/>
            <p:nvPr/>
          </p:nvSpPr>
          <p:spPr>
            <a:xfrm>
              <a:off x="579170" y="5155298"/>
              <a:ext cx="0" cy="275590"/>
            </a:xfrm>
            <a:custGeom>
              <a:avLst/>
              <a:gdLst/>
              <a:ahLst/>
              <a:cxnLst/>
              <a:rect l="l" t="t" r="r" b="b"/>
              <a:pathLst>
                <a:path w="0" h="275589">
                  <a:moveTo>
                    <a:pt x="0" y="274993"/>
                  </a:moveTo>
                  <a:lnTo>
                    <a:pt x="0" y="259842"/>
                  </a:lnTo>
                </a:path>
                <a:path w="0" h="275589">
                  <a:moveTo>
                    <a:pt x="0" y="15151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/>
            <p:cNvSpPr/>
            <p:nvPr/>
          </p:nvSpPr>
          <p:spPr>
            <a:xfrm>
              <a:off x="2388019" y="5178220"/>
              <a:ext cx="0" cy="221615"/>
            </a:xfrm>
            <a:custGeom>
              <a:avLst/>
              <a:gdLst/>
              <a:ahLst/>
              <a:cxnLst/>
              <a:rect l="l" t="t" r="r" b="b"/>
              <a:pathLst>
                <a:path w="0" h="221614">
                  <a:moveTo>
                    <a:pt x="0" y="221386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5" name="object 35"/>
            <p:cNvSpPr/>
            <p:nvPr/>
          </p:nvSpPr>
          <p:spPr>
            <a:xfrm>
              <a:off x="2388019" y="5155298"/>
              <a:ext cx="0" cy="275590"/>
            </a:xfrm>
            <a:custGeom>
              <a:avLst/>
              <a:gdLst/>
              <a:ahLst/>
              <a:cxnLst/>
              <a:rect l="l" t="t" r="r" b="b"/>
              <a:pathLst>
                <a:path w="0" h="275589">
                  <a:moveTo>
                    <a:pt x="0" y="274993"/>
                  </a:moveTo>
                  <a:lnTo>
                    <a:pt x="0" y="259842"/>
                  </a:lnTo>
                </a:path>
                <a:path w="0" h="275589">
                  <a:moveTo>
                    <a:pt x="0" y="15151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/>
            <p:cNvSpPr/>
            <p:nvPr/>
          </p:nvSpPr>
          <p:spPr>
            <a:xfrm>
              <a:off x="575995" y="6883500"/>
              <a:ext cx="1815464" cy="0"/>
            </a:xfrm>
            <a:custGeom>
              <a:avLst/>
              <a:gdLst/>
              <a:ahLst/>
              <a:cxnLst/>
              <a:rect l="l" t="t" r="r" b="b"/>
              <a:pathLst>
                <a:path w="1815464" h="0">
                  <a:moveTo>
                    <a:pt x="0" y="0"/>
                  </a:moveTo>
                  <a:lnTo>
                    <a:pt x="1815198" y="0"/>
                  </a:lnTo>
                </a:path>
              </a:pathLst>
            </a:custGeom>
            <a:ln w="1270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7" name="object 37"/>
            <p:cNvSpPr/>
            <p:nvPr/>
          </p:nvSpPr>
          <p:spPr>
            <a:xfrm>
              <a:off x="579170" y="5452900"/>
              <a:ext cx="0" cy="1394460"/>
            </a:xfrm>
            <a:custGeom>
              <a:avLst/>
              <a:gdLst/>
              <a:ahLst/>
              <a:cxnLst/>
              <a:rect l="l" t="t" r="r" b="b"/>
              <a:pathLst>
                <a:path w="0" h="1394459">
                  <a:moveTo>
                    <a:pt x="0" y="1394028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8" name="object 38"/>
            <p:cNvSpPr/>
            <p:nvPr/>
          </p:nvSpPr>
          <p:spPr>
            <a:xfrm>
              <a:off x="579170" y="5430290"/>
              <a:ext cx="0" cy="1447165"/>
            </a:xfrm>
            <a:custGeom>
              <a:avLst/>
              <a:gdLst/>
              <a:ahLst/>
              <a:cxnLst/>
              <a:rect l="l" t="t" r="r" b="b"/>
              <a:pathLst>
                <a:path w="0" h="1447165">
                  <a:moveTo>
                    <a:pt x="0" y="1446860"/>
                  </a:moveTo>
                  <a:lnTo>
                    <a:pt x="0" y="1431874"/>
                  </a:lnTo>
                </a:path>
                <a:path w="0" h="1447165">
                  <a:moveTo>
                    <a:pt x="0" y="14998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9" name="object 39"/>
            <p:cNvSpPr/>
            <p:nvPr/>
          </p:nvSpPr>
          <p:spPr>
            <a:xfrm>
              <a:off x="2388019" y="5452900"/>
              <a:ext cx="0" cy="1394460"/>
            </a:xfrm>
            <a:custGeom>
              <a:avLst/>
              <a:gdLst/>
              <a:ahLst/>
              <a:cxnLst/>
              <a:rect l="l" t="t" r="r" b="b"/>
              <a:pathLst>
                <a:path w="0" h="1394459">
                  <a:moveTo>
                    <a:pt x="0" y="1394028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/>
            <p:cNvSpPr/>
            <p:nvPr/>
          </p:nvSpPr>
          <p:spPr>
            <a:xfrm>
              <a:off x="2388019" y="5430290"/>
              <a:ext cx="0" cy="1447165"/>
            </a:xfrm>
            <a:custGeom>
              <a:avLst/>
              <a:gdLst/>
              <a:ahLst/>
              <a:cxnLst/>
              <a:rect l="l" t="t" r="r" b="b"/>
              <a:pathLst>
                <a:path w="0" h="1447165">
                  <a:moveTo>
                    <a:pt x="0" y="1446860"/>
                  </a:moveTo>
                  <a:lnTo>
                    <a:pt x="0" y="1431874"/>
                  </a:lnTo>
                </a:path>
                <a:path w="0" h="1447165">
                  <a:moveTo>
                    <a:pt x="0" y="14998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1" name="object 41"/>
            <p:cNvSpPr/>
            <p:nvPr/>
          </p:nvSpPr>
          <p:spPr>
            <a:xfrm>
              <a:off x="582345" y="5430291"/>
              <a:ext cx="1802764" cy="0"/>
            </a:xfrm>
            <a:custGeom>
              <a:avLst/>
              <a:gdLst/>
              <a:ahLst/>
              <a:cxnLst/>
              <a:rect l="l" t="t" r="r" b="b"/>
              <a:pathLst>
                <a:path w="1802764" h="0">
                  <a:moveTo>
                    <a:pt x="0" y="0"/>
                  </a:moveTo>
                  <a:lnTo>
                    <a:pt x="1802498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2" name="object 42"/>
          <p:cNvSpPr txBox="1"/>
          <p:nvPr/>
        </p:nvSpPr>
        <p:spPr>
          <a:xfrm>
            <a:off x="556945" y="5106165"/>
            <a:ext cx="185356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1465">
              <a:lnSpc>
                <a:spcPct val="100000"/>
              </a:lnSpc>
              <a:spcBef>
                <a:spcPts val="100"/>
              </a:spcBef>
            </a:pPr>
            <a:r>
              <a:rPr dirty="0" baseline="6172" sz="2700" spc="-37">
                <a:solidFill>
                  <a:srgbClr val="231F20"/>
                </a:solidFill>
                <a:latin typeface="Calibri"/>
                <a:cs typeface="Calibri"/>
              </a:rPr>
              <a:t>¿</a:t>
            </a:r>
            <a:r>
              <a:rPr dirty="0" sz="1800" spc="-25">
                <a:solidFill>
                  <a:srgbClr val="231F20"/>
                </a:solidFill>
                <a:latin typeface="Calibri"/>
                <a:cs typeface="Calibri"/>
              </a:rPr>
              <a:t>Sabías</a:t>
            </a:r>
            <a:r>
              <a:rPr dirty="0" sz="1800" spc="1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800" spc="-130">
                <a:solidFill>
                  <a:srgbClr val="231F20"/>
                </a:solidFill>
                <a:latin typeface="Calibri"/>
                <a:cs typeface="Calibri"/>
              </a:rPr>
              <a:t>que...?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582345" y="5511900"/>
            <a:ext cx="1802764" cy="12801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3825" marR="115570">
              <a:lnSpc>
                <a:spcPct val="101800"/>
              </a:lnSpc>
              <a:spcBef>
                <a:spcPts val="80"/>
              </a:spcBef>
            </a:pP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normas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comunica-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ción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la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deben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re-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cogerse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plan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comu-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nicación, cuyo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diseño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ha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tener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cuenta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tanto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rela-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ciones internas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ex-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ternas,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así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utilización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de medios informáticos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tele-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máticos.</a:t>
            </a:r>
            <a:endParaRPr sz="900">
              <a:latin typeface="Arial"/>
              <a:cs typeface="Arial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575995" y="9791941"/>
            <a:ext cx="1694180" cy="158750"/>
          </a:xfrm>
          <a:prstGeom prst="rect">
            <a:avLst/>
          </a:prstGeom>
          <a:solidFill>
            <a:srgbClr val="7D65AC"/>
          </a:solidFill>
        </p:spPr>
        <p:txBody>
          <a:bodyPr wrap="square" lIns="0" tIns="0" rIns="0" bIns="0" rtlCol="0" vert="horz">
            <a:spAutoFit/>
          </a:bodyPr>
          <a:lstStyle/>
          <a:p>
            <a:pPr marL="57150">
              <a:lnSpc>
                <a:spcPts val="1250"/>
              </a:lnSpc>
            </a:pPr>
            <a:r>
              <a:rPr dirty="0" baseline="2777" sz="1500">
                <a:solidFill>
                  <a:srgbClr val="FFFFFF"/>
                </a:solidFill>
                <a:latin typeface="Wingdings"/>
                <a:cs typeface="Wingdings"/>
              </a:rPr>
              <a:t></a:t>
            </a:r>
            <a:r>
              <a:rPr dirty="0" baseline="2777" sz="150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baseline="2777" sz="1500" spc="337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000" spc="-5" b="1">
                <a:solidFill>
                  <a:srgbClr val="231F20"/>
                </a:solidFill>
                <a:latin typeface="Arial"/>
                <a:cs typeface="Arial"/>
              </a:rPr>
              <a:t>Véase</a:t>
            </a:r>
            <a:r>
              <a:rPr dirty="0" sz="1000" spc="-1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SUPUESTO</a:t>
            </a:r>
            <a:r>
              <a:rPr dirty="0" sz="1100" spc="6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65" b="1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  <a:r>
              <a:rPr dirty="0" sz="1000" spc="65" b="1">
                <a:solidFill>
                  <a:srgbClr val="231F20"/>
                </a:solidFill>
                <a:latin typeface="Arial"/>
                <a:cs typeface="Arial"/>
              </a:rPr>
              <a:t>.</a:t>
            </a:r>
            <a:endParaRPr sz="1000">
              <a:latin typeface="Arial"/>
              <a:cs typeface="Arial"/>
            </a:endParaRPr>
          </a:p>
        </p:txBody>
      </p:sp>
      <p:grpSp>
        <p:nvGrpSpPr>
          <p:cNvPr id="45" name="object 45"/>
          <p:cNvGrpSpPr/>
          <p:nvPr/>
        </p:nvGrpSpPr>
        <p:grpSpPr>
          <a:xfrm>
            <a:off x="874008" y="1291234"/>
            <a:ext cx="1220470" cy="452755"/>
            <a:chOff x="874008" y="1291234"/>
            <a:chExt cx="1220470" cy="452755"/>
          </a:xfrm>
        </p:grpSpPr>
        <p:pic>
          <p:nvPicPr>
            <p:cNvPr id="46" name="object 4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4008" y="1291234"/>
              <a:ext cx="1220208" cy="313230"/>
            </a:xfrm>
            <a:prstGeom prst="rect">
              <a:avLst/>
            </a:prstGeom>
          </p:spPr>
        </p:pic>
        <p:sp>
          <p:nvSpPr>
            <p:cNvPr id="47" name="object 47"/>
            <p:cNvSpPr/>
            <p:nvPr/>
          </p:nvSpPr>
          <p:spPr>
            <a:xfrm>
              <a:off x="1498187" y="1532445"/>
              <a:ext cx="163830" cy="212090"/>
            </a:xfrm>
            <a:custGeom>
              <a:avLst/>
              <a:gdLst/>
              <a:ahLst/>
              <a:cxnLst/>
              <a:rect l="l" t="t" r="r" b="b"/>
              <a:pathLst>
                <a:path w="163830" h="212089">
                  <a:moveTo>
                    <a:pt x="57734" y="182651"/>
                  </a:moveTo>
                  <a:lnTo>
                    <a:pt x="48132" y="182651"/>
                  </a:lnTo>
                  <a:lnTo>
                    <a:pt x="48132" y="211543"/>
                  </a:lnTo>
                  <a:lnTo>
                    <a:pt x="144297" y="211543"/>
                  </a:lnTo>
                  <a:lnTo>
                    <a:pt x="144297" y="201777"/>
                  </a:lnTo>
                  <a:lnTo>
                    <a:pt x="57734" y="201777"/>
                  </a:lnTo>
                  <a:lnTo>
                    <a:pt x="57734" y="182651"/>
                  </a:lnTo>
                  <a:close/>
                </a:path>
                <a:path w="163830" h="212089">
                  <a:moveTo>
                    <a:pt x="144297" y="182689"/>
                  </a:moveTo>
                  <a:lnTo>
                    <a:pt x="134696" y="182689"/>
                  </a:lnTo>
                  <a:lnTo>
                    <a:pt x="134696" y="201777"/>
                  </a:lnTo>
                  <a:lnTo>
                    <a:pt x="144297" y="201777"/>
                  </a:lnTo>
                  <a:lnTo>
                    <a:pt x="144297" y="182689"/>
                  </a:lnTo>
                  <a:close/>
                </a:path>
                <a:path w="163830" h="212089">
                  <a:moveTo>
                    <a:pt x="153911" y="153847"/>
                  </a:moveTo>
                  <a:lnTo>
                    <a:pt x="144297" y="153847"/>
                  </a:lnTo>
                  <a:lnTo>
                    <a:pt x="144297" y="182689"/>
                  </a:lnTo>
                  <a:lnTo>
                    <a:pt x="153911" y="182689"/>
                  </a:lnTo>
                  <a:lnTo>
                    <a:pt x="153911" y="153847"/>
                  </a:lnTo>
                  <a:close/>
                </a:path>
                <a:path w="163830" h="212089">
                  <a:moveTo>
                    <a:pt x="48145" y="163461"/>
                  </a:moveTo>
                  <a:lnTo>
                    <a:pt x="38531" y="163461"/>
                  </a:lnTo>
                  <a:lnTo>
                    <a:pt x="38531" y="182651"/>
                  </a:lnTo>
                  <a:lnTo>
                    <a:pt x="48145" y="182651"/>
                  </a:lnTo>
                  <a:lnTo>
                    <a:pt x="48145" y="163461"/>
                  </a:lnTo>
                  <a:close/>
                </a:path>
                <a:path w="163830" h="212089">
                  <a:moveTo>
                    <a:pt x="38531" y="144272"/>
                  </a:moveTo>
                  <a:lnTo>
                    <a:pt x="28892" y="144272"/>
                  </a:lnTo>
                  <a:lnTo>
                    <a:pt x="28892" y="163461"/>
                  </a:lnTo>
                  <a:lnTo>
                    <a:pt x="38531" y="163461"/>
                  </a:lnTo>
                  <a:lnTo>
                    <a:pt x="38531" y="144272"/>
                  </a:lnTo>
                  <a:close/>
                </a:path>
                <a:path w="163830" h="212089">
                  <a:moveTo>
                    <a:pt x="163499" y="86525"/>
                  </a:moveTo>
                  <a:lnTo>
                    <a:pt x="153911" y="86525"/>
                  </a:lnTo>
                  <a:lnTo>
                    <a:pt x="153911" y="153847"/>
                  </a:lnTo>
                  <a:lnTo>
                    <a:pt x="163499" y="153847"/>
                  </a:lnTo>
                  <a:lnTo>
                    <a:pt x="163499" y="86525"/>
                  </a:lnTo>
                  <a:close/>
                </a:path>
                <a:path w="163830" h="212089">
                  <a:moveTo>
                    <a:pt x="28892" y="125018"/>
                  </a:moveTo>
                  <a:lnTo>
                    <a:pt x="19329" y="125018"/>
                  </a:lnTo>
                  <a:lnTo>
                    <a:pt x="19329" y="144272"/>
                  </a:lnTo>
                  <a:lnTo>
                    <a:pt x="28892" y="144272"/>
                  </a:lnTo>
                  <a:lnTo>
                    <a:pt x="28892" y="125018"/>
                  </a:lnTo>
                  <a:close/>
                </a:path>
                <a:path w="163830" h="212089">
                  <a:moveTo>
                    <a:pt x="48145" y="9613"/>
                  </a:moveTo>
                  <a:lnTo>
                    <a:pt x="38379" y="9613"/>
                  </a:lnTo>
                  <a:lnTo>
                    <a:pt x="38379" y="96164"/>
                  </a:lnTo>
                  <a:lnTo>
                    <a:pt x="28892" y="96164"/>
                  </a:lnTo>
                  <a:lnTo>
                    <a:pt x="28892" y="105765"/>
                  </a:lnTo>
                  <a:lnTo>
                    <a:pt x="38379" y="105765"/>
                  </a:lnTo>
                  <a:lnTo>
                    <a:pt x="38379" y="134581"/>
                  </a:lnTo>
                  <a:lnTo>
                    <a:pt x="48145" y="134581"/>
                  </a:lnTo>
                  <a:lnTo>
                    <a:pt x="48145" y="9613"/>
                  </a:lnTo>
                  <a:close/>
                </a:path>
                <a:path w="163830" h="212089">
                  <a:moveTo>
                    <a:pt x="19316" y="115354"/>
                  </a:moveTo>
                  <a:lnTo>
                    <a:pt x="9651" y="115354"/>
                  </a:lnTo>
                  <a:lnTo>
                    <a:pt x="9651" y="125018"/>
                  </a:lnTo>
                  <a:lnTo>
                    <a:pt x="19316" y="125018"/>
                  </a:lnTo>
                  <a:lnTo>
                    <a:pt x="19316" y="115354"/>
                  </a:lnTo>
                  <a:close/>
                </a:path>
                <a:path w="163830" h="212089">
                  <a:moveTo>
                    <a:pt x="28892" y="86525"/>
                  </a:moveTo>
                  <a:lnTo>
                    <a:pt x="0" y="86525"/>
                  </a:lnTo>
                  <a:lnTo>
                    <a:pt x="0" y="115354"/>
                  </a:lnTo>
                  <a:lnTo>
                    <a:pt x="9651" y="115354"/>
                  </a:lnTo>
                  <a:lnTo>
                    <a:pt x="9651" y="96164"/>
                  </a:lnTo>
                  <a:lnTo>
                    <a:pt x="28892" y="96164"/>
                  </a:lnTo>
                  <a:lnTo>
                    <a:pt x="28892" y="86525"/>
                  </a:lnTo>
                  <a:close/>
                </a:path>
                <a:path w="163830" h="212089">
                  <a:moveTo>
                    <a:pt x="144297" y="67195"/>
                  </a:moveTo>
                  <a:lnTo>
                    <a:pt x="125094" y="67195"/>
                  </a:lnTo>
                  <a:lnTo>
                    <a:pt x="125094" y="105765"/>
                  </a:lnTo>
                  <a:lnTo>
                    <a:pt x="134696" y="105765"/>
                  </a:lnTo>
                  <a:lnTo>
                    <a:pt x="134696" y="76962"/>
                  </a:lnTo>
                  <a:lnTo>
                    <a:pt x="144297" y="76962"/>
                  </a:lnTo>
                  <a:lnTo>
                    <a:pt x="144297" y="67195"/>
                  </a:lnTo>
                  <a:close/>
                </a:path>
                <a:path w="163830" h="212089">
                  <a:moveTo>
                    <a:pt x="76987" y="9613"/>
                  </a:moveTo>
                  <a:lnTo>
                    <a:pt x="67386" y="9613"/>
                  </a:lnTo>
                  <a:lnTo>
                    <a:pt x="67386" y="96240"/>
                  </a:lnTo>
                  <a:lnTo>
                    <a:pt x="76987" y="96240"/>
                  </a:lnTo>
                  <a:lnTo>
                    <a:pt x="76987" y="57670"/>
                  </a:lnTo>
                  <a:lnTo>
                    <a:pt x="96202" y="57670"/>
                  </a:lnTo>
                  <a:lnTo>
                    <a:pt x="96202" y="48069"/>
                  </a:lnTo>
                  <a:lnTo>
                    <a:pt x="76987" y="48069"/>
                  </a:lnTo>
                  <a:lnTo>
                    <a:pt x="76987" y="9613"/>
                  </a:lnTo>
                  <a:close/>
                </a:path>
                <a:path w="163830" h="212089">
                  <a:moveTo>
                    <a:pt x="125094" y="57670"/>
                  </a:moveTo>
                  <a:lnTo>
                    <a:pt x="96202" y="57670"/>
                  </a:lnTo>
                  <a:lnTo>
                    <a:pt x="96202" y="96164"/>
                  </a:lnTo>
                  <a:lnTo>
                    <a:pt x="105803" y="96164"/>
                  </a:lnTo>
                  <a:lnTo>
                    <a:pt x="105803" y="67195"/>
                  </a:lnTo>
                  <a:lnTo>
                    <a:pt x="125094" y="67195"/>
                  </a:lnTo>
                  <a:lnTo>
                    <a:pt x="125094" y="57670"/>
                  </a:lnTo>
                  <a:close/>
                </a:path>
                <a:path w="163830" h="212089">
                  <a:moveTo>
                    <a:pt x="153860" y="76962"/>
                  </a:moveTo>
                  <a:lnTo>
                    <a:pt x="144297" y="76962"/>
                  </a:lnTo>
                  <a:lnTo>
                    <a:pt x="144297" y="86525"/>
                  </a:lnTo>
                  <a:lnTo>
                    <a:pt x="153860" y="86525"/>
                  </a:lnTo>
                  <a:lnTo>
                    <a:pt x="153860" y="76962"/>
                  </a:lnTo>
                  <a:close/>
                </a:path>
                <a:path w="163830" h="212089">
                  <a:moveTo>
                    <a:pt x="67386" y="0"/>
                  </a:moveTo>
                  <a:lnTo>
                    <a:pt x="48145" y="0"/>
                  </a:lnTo>
                  <a:lnTo>
                    <a:pt x="48145" y="9613"/>
                  </a:lnTo>
                  <a:lnTo>
                    <a:pt x="67386" y="9613"/>
                  </a:lnTo>
                  <a:lnTo>
                    <a:pt x="67386" y="0"/>
                  </a:lnTo>
                  <a:close/>
                </a:path>
              </a:pathLst>
            </a:custGeom>
            <a:solidFill>
              <a:srgbClr val="D1D3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8" name="object 48"/>
            <p:cNvSpPr/>
            <p:nvPr/>
          </p:nvSpPr>
          <p:spPr>
            <a:xfrm>
              <a:off x="1509665" y="1529423"/>
              <a:ext cx="153035" cy="205104"/>
            </a:xfrm>
            <a:custGeom>
              <a:avLst/>
              <a:gdLst/>
              <a:ahLst/>
              <a:cxnLst/>
              <a:rect l="l" t="t" r="r" b="b"/>
              <a:pathLst>
                <a:path w="153035" h="205105">
                  <a:moveTo>
                    <a:pt x="48882" y="0"/>
                  </a:moveTo>
                  <a:lnTo>
                    <a:pt x="42011" y="7302"/>
                  </a:lnTo>
                  <a:lnTo>
                    <a:pt x="37553" y="72275"/>
                  </a:lnTo>
                  <a:lnTo>
                    <a:pt x="34950" y="99199"/>
                  </a:lnTo>
                  <a:lnTo>
                    <a:pt x="22745" y="93853"/>
                  </a:lnTo>
                  <a:lnTo>
                    <a:pt x="0" y="88569"/>
                  </a:lnTo>
                  <a:lnTo>
                    <a:pt x="3517" y="113042"/>
                  </a:lnTo>
                  <a:lnTo>
                    <a:pt x="13182" y="122707"/>
                  </a:lnTo>
                  <a:lnTo>
                    <a:pt x="41998" y="180327"/>
                  </a:lnTo>
                  <a:lnTo>
                    <a:pt x="45580" y="188950"/>
                  </a:lnTo>
                  <a:lnTo>
                    <a:pt x="47231" y="204304"/>
                  </a:lnTo>
                  <a:lnTo>
                    <a:pt x="133680" y="204774"/>
                  </a:lnTo>
                  <a:lnTo>
                    <a:pt x="134619" y="182333"/>
                  </a:lnTo>
                  <a:lnTo>
                    <a:pt x="138163" y="180365"/>
                  </a:lnTo>
                  <a:lnTo>
                    <a:pt x="147777" y="151536"/>
                  </a:lnTo>
                  <a:lnTo>
                    <a:pt x="152565" y="98018"/>
                  </a:lnTo>
                  <a:lnTo>
                    <a:pt x="147777" y="84201"/>
                  </a:lnTo>
                  <a:lnTo>
                    <a:pt x="138163" y="74637"/>
                  </a:lnTo>
                  <a:lnTo>
                    <a:pt x="118948" y="64871"/>
                  </a:lnTo>
                  <a:lnTo>
                    <a:pt x="90055" y="55346"/>
                  </a:lnTo>
                  <a:lnTo>
                    <a:pt x="65887" y="49364"/>
                  </a:lnTo>
                  <a:lnTo>
                    <a:pt x="61252" y="7302"/>
                  </a:lnTo>
                  <a:lnTo>
                    <a:pt x="48882" y="0"/>
                  </a:lnTo>
                  <a:close/>
                </a:path>
              </a:pathLst>
            </a:custGeom>
            <a:solidFill>
              <a:srgbClr val="E6E7E8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9" name="object 4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09661" y="1529436"/>
              <a:ext cx="152565" cy="155905"/>
            </a:xfrm>
            <a:prstGeom prst="rect">
              <a:avLst/>
            </a:prstGeom>
          </p:spPr>
        </p:pic>
        <p:sp>
          <p:nvSpPr>
            <p:cNvPr id="50" name="object 50"/>
            <p:cNvSpPr/>
            <p:nvPr/>
          </p:nvSpPr>
          <p:spPr>
            <a:xfrm>
              <a:off x="1503527" y="1527106"/>
              <a:ext cx="163830" cy="212090"/>
            </a:xfrm>
            <a:custGeom>
              <a:avLst/>
              <a:gdLst/>
              <a:ahLst/>
              <a:cxnLst/>
              <a:rect l="l" t="t" r="r" b="b"/>
              <a:pathLst>
                <a:path w="163830" h="212089">
                  <a:moveTo>
                    <a:pt x="57746" y="182651"/>
                  </a:moveTo>
                  <a:lnTo>
                    <a:pt x="48132" y="182651"/>
                  </a:lnTo>
                  <a:lnTo>
                    <a:pt x="48132" y="211556"/>
                  </a:lnTo>
                  <a:lnTo>
                    <a:pt x="144297" y="211556"/>
                  </a:lnTo>
                  <a:lnTo>
                    <a:pt x="144297" y="201777"/>
                  </a:lnTo>
                  <a:lnTo>
                    <a:pt x="57746" y="201777"/>
                  </a:lnTo>
                  <a:lnTo>
                    <a:pt x="57746" y="182651"/>
                  </a:lnTo>
                  <a:close/>
                </a:path>
                <a:path w="163830" h="212089">
                  <a:moveTo>
                    <a:pt x="144297" y="182689"/>
                  </a:moveTo>
                  <a:lnTo>
                    <a:pt x="134696" y="182689"/>
                  </a:lnTo>
                  <a:lnTo>
                    <a:pt x="134696" y="201777"/>
                  </a:lnTo>
                  <a:lnTo>
                    <a:pt x="144297" y="201777"/>
                  </a:lnTo>
                  <a:lnTo>
                    <a:pt x="144297" y="182689"/>
                  </a:lnTo>
                  <a:close/>
                </a:path>
                <a:path w="163830" h="212089">
                  <a:moveTo>
                    <a:pt x="153911" y="153847"/>
                  </a:moveTo>
                  <a:lnTo>
                    <a:pt x="144297" y="153847"/>
                  </a:lnTo>
                  <a:lnTo>
                    <a:pt x="144297" y="182689"/>
                  </a:lnTo>
                  <a:lnTo>
                    <a:pt x="153911" y="182689"/>
                  </a:lnTo>
                  <a:lnTo>
                    <a:pt x="153911" y="153847"/>
                  </a:lnTo>
                  <a:close/>
                </a:path>
                <a:path w="163830" h="212089">
                  <a:moveTo>
                    <a:pt x="48132" y="163461"/>
                  </a:moveTo>
                  <a:lnTo>
                    <a:pt x="38519" y="163461"/>
                  </a:lnTo>
                  <a:lnTo>
                    <a:pt x="38519" y="182651"/>
                  </a:lnTo>
                  <a:lnTo>
                    <a:pt x="48132" y="182651"/>
                  </a:lnTo>
                  <a:lnTo>
                    <a:pt x="48132" y="163461"/>
                  </a:lnTo>
                  <a:close/>
                </a:path>
                <a:path w="163830" h="212089">
                  <a:moveTo>
                    <a:pt x="38519" y="144272"/>
                  </a:moveTo>
                  <a:lnTo>
                    <a:pt x="28892" y="144272"/>
                  </a:lnTo>
                  <a:lnTo>
                    <a:pt x="28892" y="163461"/>
                  </a:lnTo>
                  <a:lnTo>
                    <a:pt x="38519" y="163461"/>
                  </a:lnTo>
                  <a:lnTo>
                    <a:pt x="38519" y="144272"/>
                  </a:lnTo>
                  <a:close/>
                </a:path>
                <a:path w="163830" h="212089">
                  <a:moveTo>
                    <a:pt x="163499" y="86525"/>
                  </a:moveTo>
                  <a:lnTo>
                    <a:pt x="153911" y="86525"/>
                  </a:lnTo>
                  <a:lnTo>
                    <a:pt x="153911" y="153847"/>
                  </a:lnTo>
                  <a:lnTo>
                    <a:pt x="163499" y="153847"/>
                  </a:lnTo>
                  <a:lnTo>
                    <a:pt x="163499" y="86525"/>
                  </a:lnTo>
                  <a:close/>
                </a:path>
                <a:path w="163830" h="212089">
                  <a:moveTo>
                    <a:pt x="28892" y="125018"/>
                  </a:moveTo>
                  <a:lnTo>
                    <a:pt x="19329" y="125018"/>
                  </a:lnTo>
                  <a:lnTo>
                    <a:pt x="19329" y="144272"/>
                  </a:lnTo>
                  <a:lnTo>
                    <a:pt x="28892" y="144272"/>
                  </a:lnTo>
                  <a:lnTo>
                    <a:pt x="28892" y="125018"/>
                  </a:lnTo>
                  <a:close/>
                </a:path>
                <a:path w="163830" h="212089">
                  <a:moveTo>
                    <a:pt x="48145" y="9613"/>
                  </a:moveTo>
                  <a:lnTo>
                    <a:pt x="38379" y="9613"/>
                  </a:lnTo>
                  <a:lnTo>
                    <a:pt x="38379" y="96164"/>
                  </a:lnTo>
                  <a:lnTo>
                    <a:pt x="28892" y="96164"/>
                  </a:lnTo>
                  <a:lnTo>
                    <a:pt x="28892" y="105765"/>
                  </a:lnTo>
                  <a:lnTo>
                    <a:pt x="38379" y="105765"/>
                  </a:lnTo>
                  <a:lnTo>
                    <a:pt x="38379" y="134581"/>
                  </a:lnTo>
                  <a:lnTo>
                    <a:pt x="48145" y="134581"/>
                  </a:lnTo>
                  <a:lnTo>
                    <a:pt x="48145" y="9613"/>
                  </a:lnTo>
                  <a:close/>
                </a:path>
                <a:path w="163830" h="212089">
                  <a:moveTo>
                    <a:pt x="19316" y="115354"/>
                  </a:moveTo>
                  <a:lnTo>
                    <a:pt x="9651" y="115354"/>
                  </a:lnTo>
                  <a:lnTo>
                    <a:pt x="9651" y="125018"/>
                  </a:lnTo>
                  <a:lnTo>
                    <a:pt x="19316" y="125018"/>
                  </a:lnTo>
                  <a:lnTo>
                    <a:pt x="19316" y="115354"/>
                  </a:lnTo>
                  <a:close/>
                </a:path>
                <a:path w="163830" h="212089">
                  <a:moveTo>
                    <a:pt x="28892" y="86525"/>
                  </a:moveTo>
                  <a:lnTo>
                    <a:pt x="0" y="86525"/>
                  </a:lnTo>
                  <a:lnTo>
                    <a:pt x="0" y="115354"/>
                  </a:lnTo>
                  <a:lnTo>
                    <a:pt x="9651" y="115354"/>
                  </a:lnTo>
                  <a:lnTo>
                    <a:pt x="9651" y="96164"/>
                  </a:lnTo>
                  <a:lnTo>
                    <a:pt x="28892" y="96164"/>
                  </a:lnTo>
                  <a:lnTo>
                    <a:pt x="28892" y="86525"/>
                  </a:lnTo>
                  <a:close/>
                </a:path>
                <a:path w="163830" h="212089">
                  <a:moveTo>
                    <a:pt x="144297" y="67195"/>
                  </a:moveTo>
                  <a:lnTo>
                    <a:pt x="125094" y="67195"/>
                  </a:lnTo>
                  <a:lnTo>
                    <a:pt x="125094" y="105765"/>
                  </a:lnTo>
                  <a:lnTo>
                    <a:pt x="134696" y="105765"/>
                  </a:lnTo>
                  <a:lnTo>
                    <a:pt x="134696" y="76962"/>
                  </a:lnTo>
                  <a:lnTo>
                    <a:pt x="144297" y="76962"/>
                  </a:lnTo>
                  <a:lnTo>
                    <a:pt x="144297" y="67195"/>
                  </a:lnTo>
                  <a:close/>
                </a:path>
                <a:path w="163830" h="212089">
                  <a:moveTo>
                    <a:pt x="76987" y="9613"/>
                  </a:moveTo>
                  <a:lnTo>
                    <a:pt x="67386" y="9613"/>
                  </a:lnTo>
                  <a:lnTo>
                    <a:pt x="67386" y="96240"/>
                  </a:lnTo>
                  <a:lnTo>
                    <a:pt x="76987" y="96240"/>
                  </a:lnTo>
                  <a:lnTo>
                    <a:pt x="76987" y="57670"/>
                  </a:lnTo>
                  <a:lnTo>
                    <a:pt x="96202" y="57670"/>
                  </a:lnTo>
                  <a:lnTo>
                    <a:pt x="96202" y="48069"/>
                  </a:lnTo>
                  <a:lnTo>
                    <a:pt x="76987" y="48069"/>
                  </a:lnTo>
                  <a:lnTo>
                    <a:pt x="76987" y="9613"/>
                  </a:lnTo>
                  <a:close/>
                </a:path>
                <a:path w="163830" h="212089">
                  <a:moveTo>
                    <a:pt x="125094" y="57670"/>
                  </a:moveTo>
                  <a:lnTo>
                    <a:pt x="96202" y="57670"/>
                  </a:lnTo>
                  <a:lnTo>
                    <a:pt x="96202" y="96164"/>
                  </a:lnTo>
                  <a:lnTo>
                    <a:pt x="105803" y="96164"/>
                  </a:lnTo>
                  <a:lnTo>
                    <a:pt x="105803" y="67195"/>
                  </a:lnTo>
                  <a:lnTo>
                    <a:pt x="125094" y="67195"/>
                  </a:lnTo>
                  <a:lnTo>
                    <a:pt x="125094" y="57670"/>
                  </a:lnTo>
                  <a:close/>
                </a:path>
                <a:path w="163830" h="212089">
                  <a:moveTo>
                    <a:pt x="153860" y="76962"/>
                  </a:moveTo>
                  <a:lnTo>
                    <a:pt x="144297" y="76962"/>
                  </a:lnTo>
                  <a:lnTo>
                    <a:pt x="144297" y="86525"/>
                  </a:lnTo>
                  <a:lnTo>
                    <a:pt x="153860" y="86525"/>
                  </a:lnTo>
                  <a:lnTo>
                    <a:pt x="153860" y="76962"/>
                  </a:lnTo>
                  <a:close/>
                </a:path>
                <a:path w="163830" h="212089">
                  <a:moveTo>
                    <a:pt x="67386" y="0"/>
                  </a:moveTo>
                  <a:lnTo>
                    <a:pt x="48145" y="0"/>
                  </a:lnTo>
                  <a:lnTo>
                    <a:pt x="48145" y="9613"/>
                  </a:lnTo>
                  <a:lnTo>
                    <a:pt x="67386" y="9613"/>
                  </a:lnTo>
                  <a:lnTo>
                    <a:pt x="67386" y="0"/>
                  </a:lnTo>
                  <a:close/>
                </a:path>
              </a:pathLst>
            </a:custGeom>
            <a:solidFill>
              <a:srgbClr val="231F20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78300" y="5565344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123442" y="5197602"/>
            <a:ext cx="291465" cy="278130"/>
          </a:xfrm>
          <a:custGeom>
            <a:avLst/>
            <a:gdLst/>
            <a:ahLst/>
            <a:cxnLst/>
            <a:rect l="l" t="t" r="r" b="b"/>
            <a:pathLst>
              <a:path w="291465" h="278129">
                <a:moveTo>
                  <a:pt x="291185" y="0"/>
                </a:moveTo>
                <a:lnTo>
                  <a:pt x="0" y="0"/>
                </a:lnTo>
                <a:lnTo>
                  <a:pt x="0" y="277647"/>
                </a:lnTo>
                <a:lnTo>
                  <a:pt x="291185" y="277647"/>
                </a:lnTo>
                <a:lnTo>
                  <a:pt x="291185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7180074" y="5210304"/>
            <a:ext cx="1784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15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74420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199650" y="951776"/>
            <a:ext cx="4744085" cy="243840"/>
            <a:chOff x="1199650" y="951776"/>
            <a:chExt cx="4744085" cy="243840"/>
          </a:xfrm>
        </p:grpSpPr>
        <p:sp>
          <p:nvSpPr>
            <p:cNvPr id="7" name="object 7"/>
            <p:cNvSpPr/>
            <p:nvPr/>
          </p:nvSpPr>
          <p:spPr>
            <a:xfrm>
              <a:off x="1202400" y="1070528"/>
              <a:ext cx="4737735" cy="0"/>
            </a:xfrm>
            <a:custGeom>
              <a:avLst/>
              <a:gdLst/>
              <a:ahLst/>
              <a:cxnLst/>
              <a:rect l="l" t="t" r="r" b="b"/>
              <a:pathLst>
                <a:path w="4737735" h="0">
                  <a:moveTo>
                    <a:pt x="0" y="0"/>
                  </a:moveTo>
                  <a:lnTo>
                    <a:pt x="4737595" y="0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3489092" y="951776"/>
              <a:ext cx="0" cy="117475"/>
            </a:xfrm>
            <a:custGeom>
              <a:avLst/>
              <a:gdLst/>
              <a:ahLst/>
              <a:cxnLst/>
              <a:rect l="l" t="t" r="r" b="b"/>
              <a:pathLst>
                <a:path w="0" h="117475">
                  <a:moveTo>
                    <a:pt x="0" y="0"/>
                  </a:moveTo>
                  <a:lnTo>
                    <a:pt x="0" y="117425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2660820" y="1069717"/>
              <a:ext cx="3279775" cy="125730"/>
            </a:xfrm>
            <a:custGeom>
              <a:avLst/>
              <a:gdLst/>
              <a:ahLst/>
              <a:cxnLst/>
              <a:rect l="l" t="t" r="r" b="b"/>
              <a:pathLst>
                <a:path w="3279775" h="125730">
                  <a:moveTo>
                    <a:pt x="0" y="0"/>
                  </a:moveTo>
                  <a:lnTo>
                    <a:pt x="0" y="125479"/>
                  </a:lnTo>
                </a:path>
                <a:path w="3279775" h="125730">
                  <a:moveTo>
                    <a:pt x="3279354" y="0"/>
                  </a:moveTo>
                  <a:lnTo>
                    <a:pt x="3279354" y="125492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1202825" y="1069717"/>
              <a:ext cx="2930525" cy="125730"/>
            </a:xfrm>
            <a:custGeom>
              <a:avLst/>
              <a:gdLst/>
              <a:ahLst/>
              <a:cxnLst/>
              <a:rect l="l" t="t" r="r" b="b"/>
              <a:pathLst>
                <a:path w="2930525" h="125730">
                  <a:moveTo>
                    <a:pt x="0" y="0"/>
                  </a:moveTo>
                  <a:lnTo>
                    <a:pt x="0" y="125492"/>
                  </a:lnTo>
                </a:path>
                <a:path w="2930525" h="125730">
                  <a:moveTo>
                    <a:pt x="2930319" y="0"/>
                  </a:moveTo>
                  <a:lnTo>
                    <a:pt x="2930319" y="125505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/>
          <p:nvPr/>
        </p:nvSpPr>
        <p:spPr>
          <a:xfrm>
            <a:off x="1595996" y="720001"/>
            <a:ext cx="3778885" cy="231775"/>
          </a:xfrm>
          <a:prstGeom prst="rect">
            <a:avLst/>
          </a:prstGeom>
          <a:solidFill>
            <a:srgbClr val="9481BC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325"/>
              </a:spcBef>
            </a:pPr>
            <a:r>
              <a:rPr dirty="0" sz="1000" spc="35" b="1">
                <a:solidFill>
                  <a:srgbClr val="231F20"/>
                </a:solidFill>
                <a:latin typeface="Century Gothic"/>
                <a:cs typeface="Century Gothic"/>
              </a:rPr>
              <a:t>COMUNICACIONES</a:t>
            </a:r>
            <a:r>
              <a:rPr dirty="0" sz="1000" spc="5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ESCRITAS</a:t>
            </a:r>
            <a:r>
              <a:rPr dirty="0" sz="1000" spc="5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85" b="1">
                <a:solidFill>
                  <a:srgbClr val="231F20"/>
                </a:solidFill>
                <a:latin typeface="Century Gothic"/>
                <a:cs typeface="Century Gothic"/>
              </a:rPr>
              <a:t>EN</a:t>
            </a:r>
            <a:r>
              <a:rPr dirty="0" sz="1000" spc="5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EL</a:t>
            </a:r>
            <a:r>
              <a:rPr dirty="0" sz="1000" spc="5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50" b="1">
                <a:solidFill>
                  <a:srgbClr val="231F20"/>
                </a:solidFill>
                <a:latin typeface="Century Gothic"/>
                <a:cs typeface="Century Gothic"/>
              </a:rPr>
              <a:t>ÁREA </a:t>
            </a: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DE</a:t>
            </a:r>
            <a:r>
              <a:rPr dirty="0" sz="1000" spc="5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75" b="1">
                <a:solidFill>
                  <a:srgbClr val="231F20"/>
                </a:solidFill>
                <a:latin typeface="Century Gothic"/>
                <a:cs typeface="Century Gothic"/>
              </a:rPr>
              <a:t>PERSONAL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974850" y="1195211"/>
            <a:ext cx="1395730" cy="118618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algn="just" marL="63500">
              <a:lnSpc>
                <a:spcPct val="100000"/>
              </a:lnSpc>
              <a:spcBef>
                <a:spcPts val="325"/>
              </a:spcBef>
            </a:pPr>
            <a:r>
              <a:rPr dirty="0" sz="1000" spc="20" b="1">
                <a:solidFill>
                  <a:srgbClr val="231F20"/>
                </a:solidFill>
                <a:latin typeface="Calibri"/>
                <a:cs typeface="Calibri"/>
              </a:rPr>
              <a:t>Notas</a:t>
            </a:r>
            <a:r>
              <a:rPr dirty="0" sz="1000" spc="45" b="1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 b="1">
                <a:solidFill>
                  <a:srgbClr val="231F20"/>
                </a:solidFill>
                <a:latin typeface="Calibri"/>
                <a:cs typeface="Calibri"/>
              </a:rPr>
              <a:t>informativas</a:t>
            </a:r>
            <a:endParaRPr sz="1000">
              <a:latin typeface="Calibri"/>
              <a:cs typeface="Calibri"/>
            </a:endParaRPr>
          </a:p>
          <a:p>
            <a:pPr algn="just" marL="63500" marR="55244">
              <a:lnSpc>
                <a:spcPct val="100000"/>
              </a:lnSpc>
              <a:spcBef>
                <a:spcPts val="280"/>
              </a:spcBef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Comunicaciones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sobre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materias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concretas que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deben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ser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70">
                <a:solidFill>
                  <a:srgbClr val="231F20"/>
                </a:solidFill>
                <a:latin typeface="Calibri"/>
                <a:cs typeface="Calibri"/>
              </a:rPr>
              <a:t>conocidas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por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todos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los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trabaja­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dores. </a:t>
            </a:r>
            <a:r>
              <a:rPr dirty="0" sz="1000" spc="65">
                <a:solidFill>
                  <a:srgbClr val="231F20"/>
                </a:solidFill>
                <a:latin typeface="Calibri"/>
                <a:cs typeface="Calibri"/>
              </a:rPr>
              <a:t>Se 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colocan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en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un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tablón</a:t>
            </a:r>
            <a:r>
              <a:rPr dirty="0" sz="10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anuncios.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901996" y="1195211"/>
            <a:ext cx="2082164" cy="118618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algn="just" marL="63500">
              <a:lnSpc>
                <a:spcPct val="100000"/>
              </a:lnSpc>
              <a:spcBef>
                <a:spcPts val="325"/>
              </a:spcBef>
            </a:pPr>
            <a:r>
              <a:rPr dirty="0" sz="1000" spc="10" b="1">
                <a:solidFill>
                  <a:srgbClr val="231F20"/>
                </a:solidFill>
                <a:latin typeface="Calibri"/>
                <a:cs typeface="Calibri"/>
              </a:rPr>
              <a:t>Publicaciones</a:t>
            </a:r>
            <a:r>
              <a:rPr dirty="0" sz="1000" spc="25" b="1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 b="1">
                <a:solidFill>
                  <a:srgbClr val="231F20"/>
                </a:solidFill>
                <a:latin typeface="Calibri"/>
                <a:cs typeface="Calibri"/>
              </a:rPr>
              <a:t>periódicas</a:t>
            </a:r>
            <a:endParaRPr sz="1000">
              <a:latin typeface="Calibri"/>
              <a:cs typeface="Calibri"/>
            </a:endParaRPr>
          </a:p>
          <a:p>
            <a:pPr algn="just" marL="63500" marR="55244">
              <a:lnSpc>
                <a:spcPct val="100000"/>
              </a:lnSpc>
              <a:spcBef>
                <a:spcPts val="280"/>
              </a:spcBef>
            </a:pP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Boletines,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periódicos o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revistas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cu­ </a:t>
            </a:r>
            <a:r>
              <a:rPr dirty="0" sz="1000" spc="-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yo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objeto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es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divulgar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información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relevante 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para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la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empresa e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intere­ </a:t>
            </a:r>
            <a:r>
              <a:rPr dirty="0" sz="1000" spc="-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sante 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para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el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trabajador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y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facilitar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las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relaciones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laborales. 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Sólo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exis­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5">
                <a:solidFill>
                  <a:srgbClr val="231F20"/>
                </a:solidFill>
                <a:latin typeface="Calibri"/>
                <a:cs typeface="Calibri"/>
              </a:rPr>
              <a:t>ten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empresas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grandes.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75995" y="1195211"/>
            <a:ext cx="1272540" cy="118491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algn="just" marL="63500">
              <a:lnSpc>
                <a:spcPct val="100000"/>
              </a:lnSpc>
              <a:spcBef>
                <a:spcPts val="325"/>
              </a:spcBef>
            </a:pPr>
            <a:r>
              <a:rPr dirty="0" sz="1000" spc="20" b="1">
                <a:solidFill>
                  <a:srgbClr val="231F20"/>
                </a:solidFill>
                <a:latin typeface="Calibri"/>
                <a:cs typeface="Calibri"/>
              </a:rPr>
              <a:t>Circular</a:t>
            </a:r>
            <a:r>
              <a:rPr dirty="0" sz="1000" spc="25" b="1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b="1">
                <a:solidFill>
                  <a:srgbClr val="231F20"/>
                </a:solidFill>
                <a:latin typeface="Calibri"/>
                <a:cs typeface="Calibri"/>
              </a:rPr>
              <a:t>interna</a:t>
            </a:r>
            <a:endParaRPr sz="1000">
              <a:latin typeface="Calibri"/>
              <a:cs typeface="Calibri"/>
            </a:endParaRPr>
          </a:p>
          <a:p>
            <a:pPr algn="just" marL="63500" marR="55244">
              <a:lnSpc>
                <a:spcPct val="100000"/>
              </a:lnSpc>
              <a:spcBef>
                <a:spcPts val="280"/>
              </a:spcBef>
            </a:pP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Instrucciones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comu­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nes </a:t>
            </a:r>
            <a:r>
              <a:rPr dirty="0" sz="1000" spc="95">
                <a:solidFill>
                  <a:srgbClr val="231F20"/>
                </a:solidFill>
                <a:latin typeface="Calibri"/>
                <a:cs typeface="Calibri"/>
              </a:rPr>
              <a:t>a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varios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trabaja­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dores </a:t>
            </a:r>
            <a:r>
              <a:rPr dirty="0" sz="1000" spc="75">
                <a:solidFill>
                  <a:srgbClr val="231F20"/>
                </a:solidFill>
                <a:latin typeface="Calibri"/>
                <a:cs typeface="Calibri"/>
              </a:rPr>
              <a:t>personaliza­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das</a:t>
            </a:r>
            <a:r>
              <a:rPr dirty="0" sz="1000" spc="-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1000" spc="-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un</a:t>
            </a:r>
            <a:r>
              <a:rPr dirty="0" sz="1000" spc="-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documento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85">
                <a:solidFill>
                  <a:srgbClr val="231F20"/>
                </a:solidFill>
                <a:latin typeface="Calibri"/>
                <a:cs typeface="Calibri"/>
              </a:rPr>
              <a:t>para </a:t>
            </a:r>
            <a:r>
              <a:rPr dirty="0" sz="1000" spc="105">
                <a:solidFill>
                  <a:srgbClr val="231F20"/>
                </a:solidFill>
                <a:latin typeface="Calibri"/>
                <a:cs typeface="Calibri"/>
              </a:rPr>
              <a:t>cada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uno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ellos.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497616" y="1195211"/>
            <a:ext cx="1268730" cy="1029969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71755">
              <a:lnSpc>
                <a:spcPct val="100000"/>
              </a:lnSpc>
              <a:spcBef>
                <a:spcPts val="325"/>
              </a:spcBef>
            </a:pPr>
            <a:r>
              <a:rPr dirty="0" sz="1000" spc="5" b="1">
                <a:solidFill>
                  <a:srgbClr val="231F20"/>
                </a:solidFill>
                <a:latin typeface="Calibri"/>
                <a:cs typeface="Calibri"/>
              </a:rPr>
              <a:t>Memorándum</a:t>
            </a:r>
            <a:endParaRPr sz="1000">
              <a:latin typeface="Calibri"/>
              <a:cs typeface="Calibri"/>
            </a:endParaRPr>
          </a:p>
          <a:p>
            <a:pPr algn="just" marL="71755" marR="55880">
              <a:lnSpc>
                <a:spcPct val="100000"/>
              </a:lnSpc>
              <a:spcBef>
                <a:spcPts val="280"/>
              </a:spcBef>
            </a:pP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Comunicación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breve, </a:t>
            </a:r>
            <a:r>
              <a:rPr dirty="0" sz="1000" spc="-2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que </a:t>
            </a:r>
            <a:r>
              <a:rPr dirty="0" sz="1000" spc="95">
                <a:solidFill>
                  <a:srgbClr val="231F20"/>
                </a:solidFill>
                <a:latin typeface="Calibri"/>
                <a:cs typeface="Calibri"/>
              </a:rPr>
              <a:t>a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veces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acompa­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ña</a:t>
            </a:r>
            <a:r>
              <a:rPr dirty="0" sz="1000" spc="-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95">
                <a:solidFill>
                  <a:srgbClr val="231F20"/>
                </a:solidFill>
                <a:latin typeface="Calibri"/>
                <a:cs typeface="Calibri"/>
              </a:rPr>
              <a:t>a</a:t>
            </a:r>
            <a:r>
              <a:rPr dirty="0" sz="1000" spc="-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25">
                <a:solidFill>
                  <a:srgbClr val="231F20"/>
                </a:solidFill>
                <a:latin typeface="Calibri"/>
                <a:cs typeface="Calibri"/>
              </a:rPr>
              <a:t>otro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 documento,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la </a:t>
            </a:r>
            <a:r>
              <a:rPr dirty="0" sz="1000" spc="5">
                <a:solidFill>
                  <a:srgbClr val="231F20"/>
                </a:solidFill>
                <a:latin typeface="Calibri"/>
                <a:cs typeface="Calibri"/>
              </a:rPr>
              <a:t>que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debe </a:t>
            </a:r>
            <a:r>
              <a:rPr dirty="0" sz="1000" spc="-25">
                <a:solidFill>
                  <a:srgbClr val="231F20"/>
                </a:solidFill>
                <a:latin typeface="Calibri"/>
                <a:cs typeface="Calibri"/>
              </a:rPr>
              <a:t>que­ 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dar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constancia.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63295" y="2584198"/>
            <a:ext cx="4460240" cy="8451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>
              <a:lnSpc>
                <a:spcPct val="100000"/>
              </a:lnSpc>
              <a:spcBef>
                <a:spcPts val="100"/>
              </a:spcBef>
            </a:pPr>
            <a:r>
              <a:rPr dirty="0" sz="1400" spc="70">
                <a:solidFill>
                  <a:srgbClr val="231F20"/>
                </a:solidFill>
                <a:latin typeface="Calibri"/>
                <a:cs typeface="Calibri"/>
              </a:rPr>
              <a:t>COMUNICACIÓN</a:t>
            </a:r>
            <a:r>
              <a:rPr dirty="0" sz="14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160">
                <a:solidFill>
                  <a:srgbClr val="231F20"/>
                </a:solidFill>
                <a:latin typeface="Calibri"/>
                <a:cs typeface="Calibri"/>
              </a:rPr>
              <a:t>CON</a:t>
            </a:r>
            <a:r>
              <a:rPr dirty="0" sz="14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14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35">
                <a:solidFill>
                  <a:srgbClr val="231F20"/>
                </a:solidFill>
                <a:latin typeface="Calibri"/>
                <a:cs typeface="Calibri"/>
              </a:rPr>
              <a:t>ORGANISMOS</a:t>
            </a:r>
            <a:r>
              <a:rPr dirty="0" sz="14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400" spc="-50">
                <a:solidFill>
                  <a:srgbClr val="231F20"/>
                </a:solidFill>
                <a:latin typeface="Calibri"/>
                <a:cs typeface="Calibri"/>
              </a:rPr>
              <a:t>LABORALES</a:t>
            </a:r>
            <a:endParaRPr sz="1400">
              <a:latin typeface="Calibri"/>
              <a:cs typeface="Calibri"/>
            </a:endParaRPr>
          </a:p>
          <a:p>
            <a:pPr algn="just" marL="12700" marR="5080">
              <a:lnSpc>
                <a:spcPts val="1300"/>
              </a:lnSpc>
              <a:spcBef>
                <a:spcPts val="910"/>
              </a:spcBef>
            </a:pP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relaciones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laborales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la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trabajadores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están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suje-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tas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política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laboral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desarrolla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Administración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pública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concreta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proceso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administrativo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siguiente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tipo:</a:t>
            </a:r>
            <a:endParaRPr sz="11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63295" y="4651361"/>
            <a:ext cx="4458970" cy="3587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organismos</a:t>
            </a:r>
            <a:r>
              <a:rPr dirty="0" sz="1100" spc="2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laborales</a:t>
            </a:r>
            <a:r>
              <a:rPr dirty="0" sz="1100" spc="3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toman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parte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proceso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administra-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tivo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señalado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esquema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son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siguientes:</a:t>
            </a:r>
            <a:endParaRPr sz="1100">
              <a:latin typeface="Arial"/>
              <a:cs typeface="Arial"/>
            </a:endParaRPr>
          </a:p>
        </p:txBody>
      </p:sp>
      <p:graphicFrame>
        <p:nvGraphicFramePr>
          <p:cNvPr id="18" name="object 18"/>
          <p:cNvGraphicFramePr>
            <a:graphicFrameLocks noGrp="1"/>
          </p:cNvGraphicFramePr>
          <p:nvPr/>
        </p:nvGraphicFramePr>
        <p:xfrm>
          <a:off x="575995" y="5141404"/>
          <a:ext cx="6412230" cy="371601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7930"/>
                <a:gridCol w="1800225"/>
                <a:gridCol w="3394075"/>
              </a:tblGrid>
              <a:tr h="248285"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9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ORGANISMO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 h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r>
                        <a:rPr dirty="0" sz="1000" spc="9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FUNCIONES</a:t>
                      </a:r>
                      <a:endParaRPr sz="1000">
                        <a:latin typeface="Calibri"/>
                        <a:cs typeface="Calibri"/>
                      </a:endParaRPr>
                    </a:p>
                  </a:txBody>
                  <a:tcPr marL="0" marR="0" marB="0" marT="49530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</a:tr>
              <a:tr h="419734">
                <a:tc>
                  <a:txBody>
                    <a:bodyPr/>
                    <a:lstStyle/>
                    <a:p>
                      <a:pPr marL="71755" marR="25844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Administración  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laboral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71755" marR="6413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114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eso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ería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General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Seguri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- 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dad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(TGSS)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0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Inscripción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de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empresa.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ts val="1125"/>
                        </a:lnSpc>
                        <a:spcBef>
                          <a:spcPts val="60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3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Afiliación,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altas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bajas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trabajadores.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</a:tr>
              <a:tr h="271780">
                <a:tc rowSpan="3">
                  <a:txBody>
                    <a:bodyPr/>
                    <a:lstStyle/>
                    <a:p>
                      <a:pPr algn="just" marL="71755" marR="64135">
                        <a:lnSpc>
                          <a:spcPts val="1200"/>
                        </a:lnSpc>
                      </a:pP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</a:t>
                      </a:r>
                      <a:r>
                        <a:rPr dirty="0" sz="1000" spc="-7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 spc="-7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b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j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 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Inmigración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(con-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trol sobre </a:t>
                      </a:r>
                      <a:r>
                        <a:rPr dirty="0" sz="10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aplica-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ó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</a:t>
                      </a:r>
                      <a:r>
                        <a:rPr dirty="0" sz="1000" spc="-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 spc="-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 spc="-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ó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  </a:t>
                      </a:r>
                      <a:r>
                        <a:rPr dirty="0" sz="10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laboral).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575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Gestión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de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cotizaciones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prestaciones.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73025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462915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71755" marR="6413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Inspección</a:t>
                      </a:r>
                      <a:r>
                        <a:rPr dirty="0" sz="1000" spc="8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9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Trabajo</a:t>
                      </a:r>
                      <a:r>
                        <a:rPr dirty="0" sz="1000" spc="9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9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9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Seguridad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Control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cumplimiento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normativa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laboral.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60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4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Asistencia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técnica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materia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normas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orden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1750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</a:tr>
              <a:tr h="1962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Servicios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Públicos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de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Empleo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81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Desarrollo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políticas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activas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empleo.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810">
                    <a:lnL w="6350">
                      <a:solidFill>
                        <a:srgbClr val="939598"/>
                      </a:solidFill>
                      <a:prstDash val="solid"/>
                    </a:ln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3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Gestión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prestaciones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por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desempleo.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</a:tcPr>
                </a:tc>
              </a:tr>
              <a:tr h="23431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1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Formación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para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empleo.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86715">
                <a:tc>
                  <a:txBody>
                    <a:bodyPr/>
                    <a:lstStyle/>
                    <a:p>
                      <a:pPr marL="71755" marR="4273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Jurisdicción  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laboral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Juzgados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97485" marR="67310" indent="-126364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Conflictos</a:t>
                      </a:r>
                      <a:r>
                        <a:rPr dirty="0" sz="1000" spc="1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laborales</a:t>
                      </a:r>
                      <a:r>
                        <a:rPr dirty="0" sz="1000" spc="1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individuales</a:t>
                      </a:r>
                      <a:r>
                        <a:rPr dirty="0" sz="1000" spc="15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1000" spc="1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primera</a:t>
                      </a:r>
                      <a:r>
                        <a:rPr dirty="0" sz="1000" spc="1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instancia</a:t>
                      </a:r>
                      <a:r>
                        <a:rPr dirty="0" sz="1000" spc="1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colectivos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ámbito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provincial.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86715">
                <a:tc rowSpan="3">
                  <a:txBody>
                    <a:bodyPr/>
                    <a:lstStyle/>
                    <a:p>
                      <a:pPr algn="just" marL="71755" marR="64135"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r>
                        <a:rPr dirty="0" sz="1000" spc="-9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ribunales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judiciales 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(tutela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jurídica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dere-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chos 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laborales de </a:t>
                      </a:r>
                      <a:r>
                        <a:rPr dirty="0" sz="10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trabajadores).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28575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71755" marR="6413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Sala</a:t>
                      </a:r>
                      <a:r>
                        <a:rPr dirty="0" sz="1000" spc="9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1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</a:t>
                      </a:r>
                      <a:r>
                        <a:rPr dirty="0" sz="1000" spc="9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</a:t>
                      </a:r>
                      <a:r>
                        <a:rPr dirty="0" sz="1000" spc="1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9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1000" spc="1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tribu-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nales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superiores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justicia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97485" marR="64135" indent="-126364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2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Recursos</a:t>
                      </a:r>
                      <a:r>
                        <a:rPr dirty="0" sz="1000" spc="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0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10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sentencias</a:t>
                      </a:r>
                      <a:r>
                        <a:rPr dirty="0" sz="1000" spc="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primera</a:t>
                      </a:r>
                      <a:r>
                        <a:rPr dirty="0" sz="10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instancia</a:t>
                      </a:r>
                      <a:r>
                        <a:rPr dirty="0" sz="1000" spc="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10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conflic-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laborales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colectivos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ámbito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autonómico.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86715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28575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71755" marR="64135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Sala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10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Audien-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cia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Nacional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97485" marR="64135" indent="-126364">
                        <a:lnSpc>
                          <a:spcPct val="100000"/>
                        </a:lnSpc>
                        <a:spcBef>
                          <a:spcPts val="28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3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Conflictos</a:t>
                      </a:r>
                      <a:r>
                        <a:rPr dirty="0" sz="1000" spc="1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laborales</a:t>
                      </a:r>
                      <a:r>
                        <a:rPr dirty="0" sz="10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colectivos</a:t>
                      </a:r>
                      <a:r>
                        <a:rPr dirty="0" sz="1000" spc="1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1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ámbito</a:t>
                      </a:r>
                      <a:r>
                        <a:rPr dirty="0" sz="10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superior</a:t>
                      </a:r>
                      <a:r>
                        <a:rPr dirty="0" sz="1000" spc="1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al</a:t>
                      </a:r>
                      <a:r>
                        <a:rPr dirty="0" sz="1000" spc="1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26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una</a:t>
                      </a:r>
                      <a:r>
                        <a:rPr dirty="0" sz="10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comunidad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autónoma.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3556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28575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28575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</a:tr>
              <a:tr h="43370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 marR="64135"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Sala</a:t>
                      </a:r>
                      <a:r>
                        <a:rPr dirty="0" sz="10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social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</a:t>
                      </a:r>
                      <a:r>
                        <a:rPr dirty="0" sz="1000" spc="1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Tribunal </a:t>
                      </a:r>
                      <a:r>
                        <a:rPr dirty="0" sz="1000" spc="-2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Supremo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635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30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Conflictos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laborales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última</a:t>
                      </a:r>
                      <a:r>
                        <a:rPr dirty="0" sz="10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instancia.</a:t>
                      </a:r>
                      <a:endParaRPr sz="10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600"/>
                        </a:spcBef>
                      </a:pPr>
                      <a:r>
                        <a:rPr dirty="0" sz="1000" spc="14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•</a:t>
                      </a:r>
                      <a:r>
                        <a:rPr dirty="0" sz="1000" spc="105">
                          <a:solidFill>
                            <a:srgbClr val="231F20"/>
                          </a:solidFill>
                          <a:latin typeface="Castellar"/>
                          <a:cs typeface="Castellar"/>
                        </a:rPr>
                        <a:t> </a:t>
                      </a:r>
                      <a:r>
                        <a:rPr dirty="0" sz="10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Recursos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0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 </a:t>
                      </a:r>
                      <a:r>
                        <a:rPr dirty="0" sz="10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casación.</a:t>
                      </a:r>
                      <a:endParaRPr sz="1000">
                        <a:latin typeface="Arial"/>
                        <a:cs typeface="Arial"/>
                      </a:endParaRPr>
                    </a:p>
                  </a:txBody>
                  <a:tcPr marL="0" marR="0" marB="0" marT="6350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19" name="object 19"/>
          <p:cNvSpPr txBox="1"/>
          <p:nvPr/>
        </p:nvSpPr>
        <p:spPr>
          <a:xfrm>
            <a:off x="563295" y="8999318"/>
            <a:ext cx="4460240" cy="6889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Todos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estos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organismos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disponen de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página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web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permite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empresas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acceder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información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actualizada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al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respecto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compe-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tencias de cada uno de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ellos. </a:t>
            </a: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algunos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casos,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propia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página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web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posibilita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realización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trámites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línea.</a:t>
            </a:r>
            <a:endParaRPr sz="110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298244" y="4050617"/>
            <a:ext cx="184785" cy="0"/>
          </a:xfrm>
          <a:custGeom>
            <a:avLst/>
            <a:gdLst/>
            <a:ahLst/>
            <a:cxnLst/>
            <a:rect l="l" t="t" r="r" b="b"/>
            <a:pathLst>
              <a:path w="184784" h="0">
                <a:moveTo>
                  <a:pt x="0" y="0"/>
                </a:moveTo>
                <a:lnTo>
                  <a:pt x="184505" y="0"/>
                </a:lnTo>
              </a:path>
            </a:pathLst>
          </a:custGeom>
          <a:ln w="6350">
            <a:solidFill>
              <a:srgbClr val="636466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/>
          <p:nvPr/>
        </p:nvSpPr>
        <p:spPr>
          <a:xfrm>
            <a:off x="2202751" y="4050617"/>
            <a:ext cx="183515" cy="0"/>
          </a:xfrm>
          <a:custGeom>
            <a:avLst/>
            <a:gdLst/>
            <a:ahLst/>
            <a:cxnLst/>
            <a:rect l="l" t="t" r="r" b="b"/>
            <a:pathLst>
              <a:path w="183514" h="0">
                <a:moveTo>
                  <a:pt x="0" y="0"/>
                </a:moveTo>
                <a:lnTo>
                  <a:pt x="183248" y="0"/>
                </a:lnTo>
              </a:path>
            </a:pathLst>
          </a:custGeom>
          <a:ln w="6350">
            <a:solidFill>
              <a:srgbClr val="636466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/>
          <p:nvPr/>
        </p:nvSpPr>
        <p:spPr>
          <a:xfrm>
            <a:off x="3098253" y="4050617"/>
            <a:ext cx="202565" cy="0"/>
          </a:xfrm>
          <a:custGeom>
            <a:avLst/>
            <a:gdLst/>
            <a:ahLst/>
            <a:cxnLst/>
            <a:rect l="l" t="t" r="r" b="b"/>
            <a:pathLst>
              <a:path w="202564" h="0">
                <a:moveTo>
                  <a:pt x="0" y="0"/>
                </a:moveTo>
                <a:lnTo>
                  <a:pt x="202501" y="0"/>
                </a:lnTo>
              </a:path>
            </a:pathLst>
          </a:custGeom>
          <a:ln w="6350">
            <a:solidFill>
              <a:srgbClr val="636466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/>
          <p:nvPr/>
        </p:nvSpPr>
        <p:spPr>
          <a:xfrm>
            <a:off x="4029964" y="4050617"/>
            <a:ext cx="175895" cy="0"/>
          </a:xfrm>
          <a:custGeom>
            <a:avLst/>
            <a:gdLst/>
            <a:ahLst/>
            <a:cxnLst/>
            <a:rect l="l" t="t" r="r" b="b"/>
            <a:pathLst>
              <a:path w="175895" h="0">
                <a:moveTo>
                  <a:pt x="0" y="0"/>
                </a:moveTo>
                <a:lnTo>
                  <a:pt x="175285" y="0"/>
                </a:lnTo>
              </a:path>
            </a:pathLst>
          </a:custGeom>
          <a:ln w="6350">
            <a:solidFill>
              <a:srgbClr val="636466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/>
          <p:nvPr/>
        </p:nvSpPr>
        <p:spPr>
          <a:xfrm>
            <a:off x="4954003" y="4050617"/>
            <a:ext cx="180975" cy="0"/>
          </a:xfrm>
          <a:custGeom>
            <a:avLst/>
            <a:gdLst/>
            <a:ahLst/>
            <a:cxnLst/>
            <a:rect l="l" t="t" r="r" b="b"/>
            <a:pathLst>
              <a:path w="180975" h="0">
                <a:moveTo>
                  <a:pt x="0" y="0"/>
                </a:moveTo>
                <a:lnTo>
                  <a:pt x="180746" y="0"/>
                </a:lnTo>
              </a:path>
            </a:pathLst>
          </a:custGeom>
          <a:ln w="6350">
            <a:solidFill>
              <a:srgbClr val="636466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/>
          <p:nvPr/>
        </p:nvSpPr>
        <p:spPr>
          <a:xfrm>
            <a:off x="5985255" y="4050617"/>
            <a:ext cx="187325" cy="0"/>
          </a:xfrm>
          <a:custGeom>
            <a:avLst/>
            <a:gdLst/>
            <a:ahLst/>
            <a:cxnLst/>
            <a:rect l="l" t="t" r="r" b="b"/>
            <a:pathLst>
              <a:path w="187325" h="0">
                <a:moveTo>
                  <a:pt x="0" y="0"/>
                </a:moveTo>
                <a:lnTo>
                  <a:pt x="186740" y="0"/>
                </a:lnTo>
              </a:path>
            </a:pathLst>
          </a:custGeom>
          <a:ln w="6350">
            <a:solidFill>
              <a:srgbClr val="636466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 txBox="1"/>
          <p:nvPr/>
        </p:nvSpPr>
        <p:spPr>
          <a:xfrm>
            <a:off x="575995" y="3703561"/>
            <a:ext cx="722630" cy="6889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2865" marR="60960">
              <a:lnSpc>
                <a:spcPct val="100000"/>
              </a:lnSpc>
              <a:spcBef>
                <a:spcPts val="325"/>
              </a:spcBef>
            </a:pP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Inscripción 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la 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empresa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(TGSS)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482750" y="3627348"/>
            <a:ext cx="720090" cy="84201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325"/>
              </a:spcBef>
            </a:pP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Oferta</a:t>
            </a:r>
            <a:endParaRPr sz="1000">
              <a:latin typeface="Calibri"/>
              <a:cs typeface="Calibri"/>
            </a:endParaRPr>
          </a:p>
          <a:p>
            <a:pPr marL="63500" marR="67310">
              <a:lnSpc>
                <a:spcPct val="100000"/>
              </a:lnSpc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-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empleo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(Servicio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Público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Empleo)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385999" y="3703561"/>
            <a:ext cx="712470" cy="6889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 marR="55244">
              <a:lnSpc>
                <a:spcPct val="100000"/>
              </a:lnSpc>
              <a:spcBef>
                <a:spcPts val="325"/>
              </a:spcBef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Afiliación 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y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alta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del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100">
                <a:solidFill>
                  <a:srgbClr val="231F20"/>
                </a:solidFill>
                <a:latin typeface="Calibri"/>
                <a:cs typeface="Calibri"/>
              </a:rPr>
              <a:t>t</a:t>
            </a:r>
            <a:r>
              <a:rPr dirty="0" sz="1000" spc="-20">
                <a:solidFill>
                  <a:srgbClr val="231F20"/>
                </a:solidFill>
                <a:latin typeface="Calibri"/>
                <a:cs typeface="Calibri"/>
              </a:rPr>
              <a:t>r</a:t>
            </a:r>
            <a:r>
              <a:rPr dirty="0" sz="1000" spc="90">
                <a:solidFill>
                  <a:srgbClr val="231F20"/>
                </a:solidFill>
                <a:latin typeface="Calibri"/>
                <a:cs typeface="Calibri"/>
              </a:rPr>
              <a:t>a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b</a:t>
            </a:r>
            <a:r>
              <a:rPr dirty="0" sz="1000" spc="90">
                <a:solidFill>
                  <a:srgbClr val="231F20"/>
                </a:solidFill>
                <a:latin typeface="Calibri"/>
                <a:cs typeface="Calibri"/>
              </a:rPr>
              <a:t>a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j</a:t>
            </a:r>
            <a:r>
              <a:rPr dirty="0" sz="1000" spc="90">
                <a:solidFill>
                  <a:srgbClr val="231F20"/>
                </a:solidFill>
                <a:latin typeface="Calibri"/>
                <a:cs typeface="Calibri"/>
              </a:rPr>
              <a:t>a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d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o</a:t>
            </a:r>
            <a:r>
              <a:rPr dirty="0" sz="1000" spc="-15">
                <a:solidFill>
                  <a:srgbClr val="231F20"/>
                </a:solidFill>
                <a:latin typeface="Calibri"/>
                <a:cs typeface="Calibri"/>
              </a:rPr>
              <a:t>r  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(TGSS)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3300755" y="3779761"/>
            <a:ext cx="729615" cy="5365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2865" marR="60325">
              <a:lnSpc>
                <a:spcPct val="100000"/>
              </a:lnSpc>
              <a:spcBef>
                <a:spcPts val="325"/>
              </a:spcBef>
            </a:pP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Cotización  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periódica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(TGSS)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4205249" y="3551148"/>
            <a:ext cx="749300" cy="99441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 marR="60960">
              <a:lnSpc>
                <a:spcPct val="100000"/>
              </a:lnSpc>
              <a:spcBef>
                <a:spcPts val="325"/>
              </a:spcBef>
            </a:pP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Control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-2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la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relación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laboral 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(Inspección 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Trabajo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y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SS)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134749" y="3703548"/>
            <a:ext cx="850900" cy="68961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 marR="58419">
              <a:lnSpc>
                <a:spcPct val="100000"/>
              </a:lnSpc>
              <a:spcBef>
                <a:spcPts val="325"/>
              </a:spcBef>
            </a:pP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Gestión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1000" spc="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incidencias</a:t>
            </a:r>
            <a:r>
              <a:rPr dirty="0" sz="1000" spc="-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y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prestaciones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5">
                <a:solidFill>
                  <a:srgbClr val="231F20"/>
                </a:solidFill>
                <a:latin typeface="Calibri"/>
                <a:cs typeface="Calibri"/>
              </a:rPr>
              <a:t>(TGSS)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6171996" y="3627348"/>
            <a:ext cx="812165" cy="842010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 marR="71120">
              <a:lnSpc>
                <a:spcPct val="100000"/>
              </a:lnSpc>
              <a:spcBef>
                <a:spcPts val="325"/>
              </a:spcBef>
            </a:pP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Conflictos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laborales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no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Calibri"/>
                <a:cs typeface="Calibri"/>
              </a:rPr>
              <a:t>resueltos </a:t>
            </a:r>
            <a:r>
              <a:rPr dirty="0" sz="1000" spc="-2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(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jurisdicción 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laboral)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1336499" y="3970299"/>
            <a:ext cx="104775" cy="160655"/>
          </a:xfrm>
          <a:custGeom>
            <a:avLst/>
            <a:gdLst/>
            <a:ahLst/>
            <a:cxnLst/>
            <a:rect l="l" t="t" r="r" b="b"/>
            <a:pathLst>
              <a:path w="104775" h="160654">
                <a:moveTo>
                  <a:pt x="0" y="0"/>
                </a:moveTo>
                <a:lnTo>
                  <a:pt x="0" y="160223"/>
                </a:lnTo>
                <a:lnTo>
                  <a:pt x="104736" y="83654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4" name="object 34"/>
          <p:cNvSpPr/>
          <p:nvPr/>
        </p:nvSpPr>
        <p:spPr>
          <a:xfrm>
            <a:off x="2235263" y="3970299"/>
            <a:ext cx="104775" cy="160655"/>
          </a:xfrm>
          <a:custGeom>
            <a:avLst/>
            <a:gdLst/>
            <a:ahLst/>
            <a:cxnLst/>
            <a:rect l="l" t="t" r="r" b="b"/>
            <a:pathLst>
              <a:path w="104775" h="160654">
                <a:moveTo>
                  <a:pt x="0" y="0"/>
                </a:moveTo>
                <a:lnTo>
                  <a:pt x="0" y="160223"/>
                </a:lnTo>
                <a:lnTo>
                  <a:pt x="104736" y="83654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5" name="object 35"/>
          <p:cNvSpPr/>
          <p:nvPr/>
        </p:nvSpPr>
        <p:spPr>
          <a:xfrm>
            <a:off x="3135262" y="3970299"/>
            <a:ext cx="104775" cy="160655"/>
          </a:xfrm>
          <a:custGeom>
            <a:avLst/>
            <a:gdLst/>
            <a:ahLst/>
            <a:cxnLst/>
            <a:rect l="l" t="t" r="r" b="b"/>
            <a:pathLst>
              <a:path w="104775" h="160654">
                <a:moveTo>
                  <a:pt x="0" y="0"/>
                </a:moveTo>
                <a:lnTo>
                  <a:pt x="0" y="160223"/>
                </a:lnTo>
                <a:lnTo>
                  <a:pt x="104736" y="83654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6" name="object 36"/>
          <p:cNvSpPr/>
          <p:nvPr/>
        </p:nvSpPr>
        <p:spPr>
          <a:xfrm>
            <a:off x="4063499" y="3970299"/>
            <a:ext cx="104775" cy="160655"/>
          </a:xfrm>
          <a:custGeom>
            <a:avLst/>
            <a:gdLst/>
            <a:ahLst/>
            <a:cxnLst/>
            <a:rect l="l" t="t" r="r" b="b"/>
            <a:pathLst>
              <a:path w="104775" h="160654">
                <a:moveTo>
                  <a:pt x="0" y="0"/>
                </a:moveTo>
                <a:lnTo>
                  <a:pt x="0" y="160223"/>
                </a:lnTo>
                <a:lnTo>
                  <a:pt x="104736" y="83654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7" name="object 37"/>
          <p:cNvSpPr/>
          <p:nvPr/>
        </p:nvSpPr>
        <p:spPr>
          <a:xfrm>
            <a:off x="4990000" y="3970299"/>
            <a:ext cx="104775" cy="160655"/>
          </a:xfrm>
          <a:custGeom>
            <a:avLst/>
            <a:gdLst/>
            <a:ahLst/>
            <a:cxnLst/>
            <a:rect l="l" t="t" r="r" b="b"/>
            <a:pathLst>
              <a:path w="104775" h="160654">
                <a:moveTo>
                  <a:pt x="0" y="0"/>
                </a:moveTo>
                <a:lnTo>
                  <a:pt x="0" y="160223"/>
                </a:lnTo>
                <a:lnTo>
                  <a:pt x="104736" y="83654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8" name="object 38"/>
          <p:cNvSpPr/>
          <p:nvPr/>
        </p:nvSpPr>
        <p:spPr>
          <a:xfrm>
            <a:off x="6025750" y="3970299"/>
            <a:ext cx="104775" cy="160655"/>
          </a:xfrm>
          <a:custGeom>
            <a:avLst/>
            <a:gdLst/>
            <a:ahLst/>
            <a:cxnLst/>
            <a:rect l="l" t="t" r="r" b="b"/>
            <a:pathLst>
              <a:path w="104775" h="160654">
                <a:moveTo>
                  <a:pt x="0" y="0"/>
                </a:moveTo>
                <a:lnTo>
                  <a:pt x="0" y="160223"/>
                </a:lnTo>
                <a:lnTo>
                  <a:pt x="104736" y="83654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9" name="object 39"/>
          <p:cNvSpPr txBox="1"/>
          <p:nvPr/>
        </p:nvSpPr>
        <p:spPr>
          <a:xfrm>
            <a:off x="3316211" y="9813544"/>
            <a:ext cx="1694180" cy="158750"/>
          </a:xfrm>
          <a:prstGeom prst="rect">
            <a:avLst/>
          </a:prstGeom>
          <a:solidFill>
            <a:srgbClr val="7D65AC"/>
          </a:solidFill>
        </p:spPr>
        <p:txBody>
          <a:bodyPr wrap="square" lIns="0" tIns="0" rIns="0" bIns="0" rtlCol="0" vert="horz">
            <a:spAutoFit/>
          </a:bodyPr>
          <a:lstStyle/>
          <a:p>
            <a:pPr marL="57150">
              <a:lnSpc>
                <a:spcPts val="1250"/>
              </a:lnSpc>
            </a:pPr>
            <a:r>
              <a:rPr dirty="0" baseline="2777" sz="1500">
                <a:solidFill>
                  <a:srgbClr val="FFFFFF"/>
                </a:solidFill>
                <a:latin typeface="Wingdings"/>
                <a:cs typeface="Wingdings"/>
              </a:rPr>
              <a:t></a:t>
            </a:r>
            <a:r>
              <a:rPr dirty="0" baseline="2777" sz="1500">
                <a:solidFill>
                  <a:srgbClr val="FFFFFF"/>
                </a:solidFill>
                <a:latin typeface="Times New Roman"/>
                <a:cs typeface="Times New Roman"/>
              </a:rPr>
              <a:t>  </a:t>
            </a:r>
            <a:r>
              <a:rPr dirty="0" baseline="2777" sz="1500" spc="337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000" spc="-5" b="1">
                <a:solidFill>
                  <a:srgbClr val="231F20"/>
                </a:solidFill>
                <a:latin typeface="Arial"/>
                <a:cs typeface="Arial"/>
              </a:rPr>
              <a:t>Véase</a:t>
            </a:r>
            <a:r>
              <a:rPr dirty="0" sz="1000" spc="-1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0" b="1">
                <a:solidFill>
                  <a:srgbClr val="FFFFFF"/>
                </a:solidFill>
                <a:latin typeface="Century Gothic"/>
                <a:cs typeface="Century Gothic"/>
              </a:rPr>
              <a:t>SUPUESTO</a:t>
            </a:r>
            <a:r>
              <a:rPr dirty="0" sz="1100" spc="60" b="1">
                <a:solidFill>
                  <a:srgbClr val="FFFFFF"/>
                </a:solidFill>
                <a:latin typeface="Century Gothic"/>
                <a:cs typeface="Century Gothic"/>
              </a:rPr>
              <a:t> </a:t>
            </a:r>
            <a:r>
              <a:rPr dirty="0" sz="1100" spc="65" b="1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  <a:r>
              <a:rPr dirty="0" sz="1000" spc="65" b="1">
                <a:solidFill>
                  <a:srgbClr val="231F20"/>
                </a:solidFill>
                <a:latin typeface="Arial"/>
                <a:cs typeface="Arial"/>
              </a:rPr>
              <a:t>.</a:t>
            </a:r>
            <a:endParaRPr sz="1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6700" y="5565350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1841" y="5197602"/>
            <a:ext cx="291465" cy="278130"/>
          </a:xfrm>
          <a:prstGeom prst="rect">
            <a:avLst/>
          </a:prstGeom>
          <a:solidFill>
            <a:srgbClr val="6D50A1"/>
          </a:solidFill>
        </p:spPr>
        <p:txBody>
          <a:bodyPr wrap="square" lIns="0" tIns="25400" rIns="0" bIns="0" rtlCol="0" vert="horz">
            <a:spAutoFit/>
          </a:bodyPr>
          <a:lstStyle/>
          <a:p>
            <a:pPr marL="69215">
              <a:lnSpc>
                <a:spcPct val="100000"/>
              </a:lnSpc>
              <a:spcBef>
                <a:spcPts val="2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16</a:t>
            </a:r>
            <a:endParaRPr sz="1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2813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546959" y="720001"/>
            <a:ext cx="4434840" cy="9252585"/>
            <a:chOff x="2546959" y="720001"/>
            <a:chExt cx="4434840" cy="9252585"/>
          </a:xfrm>
        </p:grpSpPr>
        <p:sp>
          <p:nvSpPr>
            <p:cNvPr id="6" name="object 6"/>
            <p:cNvSpPr/>
            <p:nvPr/>
          </p:nvSpPr>
          <p:spPr>
            <a:xfrm>
              <a:off x="2546959" y="720001"/>
              <a:ext cx="4434840" cy="9252585"/>
            </a:xfrm>
            <a:custGeom>
              <a:avLst/>
              <a:gdLst/>
              <a:ahLst/>
              <a:cxnLst/>
              <a:rect l="l" t="t" r="r" b="b"/>
              <a:pathLst>
                <a:path w="4434840" h="9252585">
                  <a:moveTo>
                    <a:pt x="4434484" y="0"/>
                  </a:moveTo>
                  <a:lnTo>
                    <a:pt x="0" y="0"/>
                  </a:lnTo>
                  <a:lnTo>
                    <a:pt x="0" y="9252000"/>
                  </a:lnTo>
                  <a:lnTo>
                    <a:pt x="4434484" y="9252000"/>
                  </a:lnTo>
                  <a:lnTo>
                    <a:pt x="4434484" y="0"/>
                  </a:lnTo>
                  <a:close/>
                </a:path>
              </a:pathLst>
            </a:custGeom>
            <a:solidFill>
              <a:srgbClr val="F4F0D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2547569" y="720001"/>
              <a:ext cx="215265" cy="1245235"/>
            </a:xfrm>
            <a:custGeom>
              <a:avLst/>
              <a:gdLst/>
              <a:ahLst/>
              <a:cxnLst/>
              <a:rect l="l" t="t" r="r" b="b"/>
              <a:pathLst>
                <a:path w="215264" h="1245235">
                  <a:moveTo>
                    <a:pt x="215087" y="0"/>
                  </a:moveTo>
                  <a:lnTo>
                    <a:pt x="0" y="0"/>
                  </a:lnTo>
                  <a:lnTo>
                    <a:pt x="0" y="1245019"/>
                  </a:lnTo>
                  <a:lnTo>
                    <a:pt x="215087" y="1245019"/>
                  </a:lnTo>
                  <a:lnTo>
                    <a:pt x="215087" y="0"/>
                  </a:lnTo>
                  <a:close/>
                </a:path>
              </a:pathLst>
            </a:custGeom>
            <a:solidFill>
              <a:srgbClr val="8B8736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2530838" y="761291"/>
            <a:ext cx="257810" cy="1162685"/>
          </a:xfrm>
          <a:prstGeom prst="rect">
            <a:avLst/>
          </a:prstGeom>
        </p:spPr>
        <p:txBody>
          <a:bodyPr wrap="square" lIns="0" tIns="1968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55"/>
              </a:spcBef>
            </a:pPr>
            <a:r>
              <a:rPr dirty="0" sz="1400" b="1">
                <a:solidFill>
                  <a:srgbClr val="FFFFFF"/>
                </a:solidFill>
                <a:latin typeface="Century Gothic"/>
                <a:cs typeface="Century Gothic"/>
              </a:rPr>
              <a:t>CUESTIONES</a:t>
            </a:r>
            <a:endParaRPr sz="1400">
              <a:latin typeface="Century Gothic"/>
              <a:cs typeface="Century Gothic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889652" y="816777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889652" y="1365671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2.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889652" y="2219365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3.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889652" y="2615859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4.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889652" y="3520988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5.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889652" y="4069882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6.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889652" y="5230281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7.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889652" y="5779175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8.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889652" y="6328069"/>
            <a:ext cx="106045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9.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2889652" y="7029363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10.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889652" y="7730657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11.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889652" y="8279551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12.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889652" y="8711986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13.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889652" y="9108480"/>
            <a:ext cx="176530" cy="14859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50"/>
              </a:lnSpc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14.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3146954" y="8693191"/>
            <a:ext cx="3723004" cy="11842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8255">
              <a:lnSpc>
                <a:spcPct val="100000"/>
              </a:lnSpc>
              <a:spcBef>
                <a:spcPts val="100"/>
              </a:spcBef>
            </a:pP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Señala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diferencia más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importante,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cuanto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sus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competen-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cias,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entre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Administración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laboral y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jurisdicción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laboral.</a:t>
            </a:r>
            <a:endParaRPr sz="1000">
              <a:latin typeface="Arial"/>
              <a:cs typeface="Arial"/>
            </a:endParaRPr>
          </a:p>
          <a:p>
            <a:pPr algn="just" marL="12700" marR="5080">
              <a:lnSpc>
                <a:spcPct val="100000"/>
              </a:lnSpc>
              <a:spcBef>
                <a:spcPts val="720"/>
              </a:spcBef>
            </a:pP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Entra en la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página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web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Inspección de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Trabajo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Seguridad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Social,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 b="1">
                <a:solidFill>
                  <a:srgbClr val="231F20"/>
                </a:solidFill>
                <a:latin typeface="Arial"/>
                <a:cs typeface="Arial"/>
                <a:hlinkClick r:id="rId2"/>
              </a:rPr>
              <a:t>www.mtin.es/itss/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  <a:hlinkClick r:id="rId2"/>
              </a:rPr>
              <a:t>,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  <a:hlinkClick r:id="rId2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clica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sobre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enlace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Funciones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y,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vez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analizada la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información, dibuja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 esquema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contenga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funciones de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este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organismo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dependiente del Ministerio de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Trabajo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Inmigración.</a:t>
            </a:r>
            <a:endParaRPr sz="1000">
              <a:latin typeface="Arial"/>
              <a:cs typeface="Arial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2889656" y="820000"/>
            <a:ext cx="180340" cy="693420"/>
          </a:xfrm>
          <a:custGeom>
            <a:avLst/>
            <a:gdLst/>
            <a:ahLst/>
            <a:cxnLst/>
            <a:rect l="l" t="t" r="r" b="b"/>
            <a:pathLst>
              <a:path w="180339" h="693419">
                <a:moveTo>
                  <a:pt x="179997" y="548894"/>
                </a:moveTo>
                <a:lnTo>
                  <a:pt x="0" y="548894"/>
                </a:lnTo>
                <a:lnTo>
                  <a:pt x="0" y="692899"/>
                </a:lnTo>
                <a:lnTo>
                  <a:pt x="179997" y="692899"/>
                </a:lnTo>
                <a:lnTo>
                  <a:pt x="179997" y="548894"/>
                </a:lnTo>
                <a:close/>
              </a:path>
              <a:path w="180339" h="693419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 txBox="1"/>
          <p:nvPr/>
        </p:nvSpPr>
        <p:spPr>
          <a:xfrm>
            <a:off x="2933348" y="797981"/>
            <a:ext cx="3935729" cy="11842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226060" marR="5080" indent="-213995">
              <a:lnSpc>
                <a:spcPct val="100000"/>
              </a:lnSpc>
              <a:spcBef>
                <a:spcPts val="10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Señala la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veracidad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falsedad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siguiente afirmación: 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«La 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sólo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conseguirá sus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objetivos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medio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gestión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apropiada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sus recursos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humanos».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Justifica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tu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respuesta.</a:t>
            </a:r>
            <a:endParaRPr sz="1000">
              <a:latin typeface="Arial"/>
              <a:cs typeface="Arial"/>
            </a:endParaRPr>
          </a:p>
          <a:p>
            <a:pPr algn="just" marL="226060" marR="5080" indent="-213995">
              <a:lnSpc>
                <a:spcPct val="100000"/>
              </a:lnSpc>
              <a:spcBef>
                <a:spcPts val="72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2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Clasifica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siguientes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tareas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según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pertenezcan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funciones de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organización,</a:t>
            </a:r>
            <a:r>
              <a:rPr dirty="0" sz="1000" spc="17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000" spc="1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1000" spc="1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evaluación</a:t>
            </a:r>
            <a:r>
              <a:rPr dirty="0" sz="1000" spc="1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spc="1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control</a:t>
            </a:r>
            <a:r>
              <a:rPr dirty="0" sz="1000" spc="1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000" spc="1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desempeño:</a:t>
            </a:r>
            <a:endParaRPr sz="1000">
              <a:latin typeface="Arial"/>
              <a:cs typeface="Arial"/>
            </a:endParaRPr>
          </a:p>
          <a:p>
            <a:pPr marL="226060" marR="6350">
              <a:lnSpc>
                <a:spcPct val="100000"/>
              </a:lnSpc>
            </a:pP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seguros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sociales;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selección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personal;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reso- </a:t>
            </a:r>
            <a:r>
              <a:rPr dirty="0" sz="1000" spc="-2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lución</a:t>
            </a:r>
            <a:r>
              <a:rPr dirty="0" sz="1000" spc="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conflictos</a:t>
            </a:r>
            <a:r>
              <a:rPr dirty="0" sz="1000" spc="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laborales;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d)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confección</a:t>
            </a:r>
            <a:r>
              <a:rPr dirty="0" sz="1000" spc="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nóminas;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e)</a:t>
            </a:r>
            <a:r>
              <a:rPr dirty="0" sz="1000" spc="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aco-</a:t>
            </a:r>
            <a:endParaRPr sz="1000">
              <a:latin typeface="Arial"/>
              <a:cs typeface="Arial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2889656" y="2222575"/>
            <a:ext cx="180340" cy="4954270"/>
          </a:xfrm>
          <a:custGeom>
            <a:avLst/>
            <a:gdLst/>
            <a:ahLst/>
            <a:cxnLst/>
            <a:rect l="l" t="t" r="r" b="b"/>
            <a:pathLst>
              <a:path w="180339" h="4954270">
                <a:moveTo>
                  <a:pt x="179997" y="4810176"/>
                </a:moveTo>
                <a:lnTo>
                  <a:pt x="0" y="4810176"/>
                </a:lnTo>
                <a:lnTo>
                  <a:pt x="0" y="4954181"/>
                </a:lnTo>
                <a:lnTo>
                  <a:pt x="179997" y="4954181"/>
                </a:lnTo>
                <a:lnTo>
                  <a:pt x="179997" y="4810176"/>
                </a:lnTo>
                <a:close/>
              </a:path>
              <a:path w="180339" h="4954270">
                <a:moveTo>
                  <a:pt x="179997" y="4108881"/>
                </a:moveTo>
                <a:lnTo>
                  <a:pt x="0" y="4108881"/>
                </a:lnTo>
                <a:lnTo>
                  <a:pt x="0" y="4252887"/>
                </a:lnTo>
                <a:lnTo>
                  <a:pt x="179997" y="4252887"/>
                </a:lnTo>
                <a:lnTo>
                  <a:pt x="179997" y="4108881"/>
                </a:lnTo>
                <a:close/>
              </a:path>
              <a:path w="180339" h="4954270">
                <a:moveTo>
                  <a:pt x="179997" y="3559987"/>
                </a:moveTo>
                <a:lnTo>
                  <a:pt x="0" y="3559987"/>
                </a:lnTo>
                <a:lnTo>
                  <a:pt x="0" y="3703993"/>
                </a:lnTo>
                <a:lnTo>
                  <a:pt x="179997" y="3703993"/>
                </a:lnTo>
                <a:lnTo>
                  <a:pt x="179997" y="3559987"/>
                </a:lnTo>
                <a:close/>
              </a:path>
              <a:path w="180339" h="4954270">
                <a:moveTo>
                  <a:pt x="179997" y="1850567"/>
                </a:moveTo>
                <a:lnTo>
                  <a:pt x="0" y="1850567"/>
                </a:lnTo>
                <a:lnTo>
                  <a:pt x="0" y="1994573"/>
                </a:lnTo>
                <a:lnTo>
                  <a:pt x="179997" y="1994573"/>
                </a:lnTo>
                <a:lnTo>
                  <a:pt x="179997" y="1850567"/>
                </a:lnTo>
                <a:close/>
              </a:path>
              <a:path w="180339" h="4954270">
                <a:moveTo>
                  <a:pt x="179997" y="1301673"/>
                </a:moveTo>
                <a:lnTo>
                  <a:pt x="0" y="1301673"/>
                </a:lnTo>
                <a:lnTo>
                  <a:pt x="0" y="1445679"/>
                </a:lnTo>
                <a:lnTo>
                  <a:pt x="179997" y="1445679"/>
                </a:lnTo>
                <a:lnTo>
                  <a:pt x="179997" y="1301673"/>
                </a:lnTo>
                <a:close/>
              </a:path>
              <a:path w="180339" h="4954270">
                <a:moveTo>
                  <a:pt x="179997" y="396494"/>
                </a:moveTo>
                <a:lnTo>
                  <a:pt x="0" y="396494"/>
                </a:lnTo>
                <a:lnTo>
                  <a:pt x="0" y="540499"/>
                </a:lnTo>
                <a:lnTo>
                  <a:pt x="179997" y="540499"/>
                </a:lnTo>
                <a:lnTo>
                  <a:pt x="179997" y="396494"/>
                </a:lnTo>
                <a:close/>
              </a:path>
              <a:path w="180339" h="4954270">
                <a:moveTo>
                  <a:pt x="179997" y="0"/>
                </a:moveTo>
                <a:lnTo>
                  <a:pt x="0" y="0"/>
                </a:lnTo>
                <a:lnTo>
                  <a:pt x="0" y="144005"/>
                </a:lnTo>
                <a:lnTo>
                  <a:pt x="179997" y="144005"/>
                </a:lnTo>
                <a:lnTo>
                  <a:pt x="179997" y="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 txBox="1"/>
          <p:nvPr/>
        </p:nvSpPr>
        <p:spPr>
          <a:xfrm>
            <a:off x="2889656" y="5233670"/>
            <a:ext cx="180340" cy="144145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5588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7</a:t>
            </a:r>
            <a:endParaRPr sz="1000">
              <a:latin typeface="Arial"/>
              <a:cs typeface="Arial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2889656" y="5377675"/>
            <a:ext cx="180340" cy="144145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23495">
              <a:lnSpc>
                <a:spcPts val="1135"/>
              </a:lnSpc>
            </a:pPr>
            <a:r>
              <a:rPr dirty="0" sz="1300" spc="-280">
                <a:solidFill>
                  <a:srgbClr val="231F20"/>
                </a:solidFill>
                <a:latin typeface="Arial"/>
                <a:cs typeface="Arial"/>
              </a:rPr>
              <a:t>@</a:t>
            </a:r>
            <a:endParaRPr sz="1300">
              <a:latin typeface="Arial"/>
              <a:cs typeface="Ari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2890940" y="1956475"/>
            <a:ext cx="3978910" cy="66344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268605">
              <a:lnSpc>
                <a:spcPct val="100000"/>
              </a:lnSpc>
              <a:spcBef>
                <a:spcPts val="100"/>
              </a:spcBef>
            </a:pP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gida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nuevos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trabajadores;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f</a:t>
            </a:r>
            <a:r>
              <a:rPr dirty="0" sz="1000" spc="-18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75">
                <a:solidFill>
                  <a:srgbClr val="231F20"/>
                </a:solidFill>
                <a:latin typeface="Arial"/>
                <a:cs typeface="Arial"/>
              </a:rPr>
              <a:t>)</a:t>
            </a:r>
            <a:r>
              <a:rPr dirty="0" sz="10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control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absentismo.</a:t>
            </a:r>
            <a:endParaRPr sz="1000">
              <a:latin typeface="Arial"/>
              <a:cs typeface="Arial"/>
            </a:endParaRPr>
          </a:p>
          <a:p>
            <a:pPr algn="just" marL="268605" marR="6985" indent="-213995">
              <a:lnSpc>
                <a:spcPct val="100000"/>
              </a:lnSpc>
              <a:spcBef>
                <a:spcPts val="72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3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Señala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causa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que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algunas empresas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no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tengan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Departa-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mento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Humanos.</a:t>
            </a:r>
            <a:endParaRPr sz="1000">
              <a:latin typeface="Arial"/>
              <a:cs typeface="Arial"/>
            </a:endParaRPr>
          </a:p>
          <a:p>
            <a:pPr algn="just" marL="268605" marR="6985" indent="-213995">
              <a:lnSpc>
                <a:spcPct val="100000"/>
              </a:lnSpc>
              <a:spcBef>
                <a:spcPts val="725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4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empresa está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departamentada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según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funciones financie-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ra,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aprovisionamiento,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recursos humanos,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administración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ventas.</a:t>
            </a:r>
            <a:endParaRPr sz="1000">
              <a:latin typeface="Arial"/>
              <a:cs typeface="Arial"/>
            </a:endParaRPr>
          </a:p>
          <a:p>
            <a:pPr algn="just" marL="448309" marR="6985" indent="-180340">
              <a:lnSpc>
                <a:spcPct val="100000"/>
              </a:lnSpc>
              <a:spcBef>
                <a:spcPts val="400"/>
              </a:spcBef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—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Dibuja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organigrama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desarrollando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del De-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partamento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Humanos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según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sus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funciones.</a:t>
            </a:r>
            <a:endParaRPr sz="1000">
              <a:latin typeface="Arial"/>
              <a:cs typeface="Arial"/>
            </a:endParaRPr>
          </a:p>
          <a:p>
            <a:pPr algn="just" marL="268605" marR="6985" indent="-213995">
              <a:lnSpc>
                <a:spcPct val="100000"/>
              </a:lnSpc>
              <a:spcBef>
                <a:spcPts val="725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5</a:t>
            </a:r>
            <a:r>
              <a:rPr dirty="0" sz="1000" spc="4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Indica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cuál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enfoques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organización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Departamento </a:t>
            </a:r>
            <a:r>
              <a:rPr dirty="0" sz="1000" spc="-2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Humanos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administrativa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pasa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segun-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do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plano.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Justifica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tu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respuesta.</a:t>
            </a:r>
            <a:endParaRPr sz="1000">
              <a:latin typeface="Arial"/>
              <a:cs typeface="Arial"/>
            </a:endParaRPr>
          </a:p>
          <a:p>
            <a:pPr marL="268605" marR="7620" indent="-213995">
              <a:lnSpc>
                <a:spcPct val="100000"/>
              </a:lnSpc>
              <a:spcBef>
                <a:spcPts val="720"/>
              </a:spcBef>
              <a:tabLst>
                <a:tab pos="268605" algn="l"/>
              </a:tabLst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6	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siguientes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casos,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indica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documento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más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apropiado</a:t>
            </a:r>
            <a:r>
              <a:rPr dirty="0" sz="10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llevar</a:t>
            </a:r>
            <a:r>
              <a:rPr dirty="0" sz="1000" spc="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1000" spc="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cabo</a:t>
            </a:r>
            <a:r>
              <a:rPr dirty="0" sz="1000" spc="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spc="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comunicación</a:t>
            </a:r>
            <a:r>
              <a:rPr dirty="0" sz="1000" spc="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spc="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área</a:t>
            </a:r>
            <a:r>
              <a:rPr dirty="0" sz="1000" spc="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1000" spc="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humanos:</a:t>
            </a:r>
            <a:endParaRPr sz="1000">
              <a:latin typeface="Arial"/>
              <a:cs typeface="Arial"/>
            </a:endParaRPr>
          </a:p>
          <a:p>
            <a:pPr marL="268605">
              <a:lnSpc>
                <a:spcPct val="100000"/>
              </a:lnSpc>
              <a:spcBef>
                <a:spcPts val="405"/>
              </a:spcBef>
            </a:pP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1000" spc="1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Aviso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criterios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elección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vacaciones.</a:t>
            </a:r>
            <a:endParaRPr sz="1000">
              <a:latin typeface="Arial"/>
              <a:cs typeface="Arial"/>
            </a:endParaRPr>
          </a:p>
          <a:p>
            <a:pPr marL="268605">
              <a:lnSpc>
                <a:spcPct val="100000"/>
              </a:lnSpc>
              <a:spcBef>
                <a:spcPts val="405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1000" spc="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Envío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5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documentación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al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Departamento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Administración.</a:t>
            </a:r>
            <a:endParaRPr sz="1000">
              <a:latin typeface="Arial"/>
              <a:cs typeface="Arial"/>
            </a:endParaRPr>
          </a:p>
          <a:p>
            <a:pPr marL="448309" marR="8255" indent="-180340">
              <a:lnSpc>
                <a:spcPct val="100000"/>
              </a:lnSpc>
              <a:spcBef>
                <a:spcPts val="405"/>
              </a:spcBef>
            </a:pP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c)</a:t>
            </a:r>
            <a:r>
              <a:rPr dirty="0" sz="10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Información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para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jefes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departamento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sobre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criterios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promoción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personal.</a:t>
            </a:r>
            <a:endParaRPr sz="1000">
              <a:latin typeface="Arial"/>
              <a:cs typeface="Arial"/>
            </a:endParaRPr>
          </a:p>
          <a:p>
            <a:pPr algn="just" marL="268605" marR="5080">
              <a:lnSpc>
                <a:spcPct val="100000"/>
              </a:lnSpc>
              <a:spcBef>
                <a:spcPts val="725"/>
              </a:spcBef>
            </a:pP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Consulta los artículos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40 y 41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Constitución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española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1978 </a:t>
            </a:r>
            <a:r>
              <a:rPr dirty="0" sz="1000" spc="-40">
                <a:solidFill>
                  <a:srgbClr val="231F20"/>
                </a:solidFill>
                <a:latin typeface="Arial"/>
                <a:cs typeface="Arial"/>
              </a:rPr>
              <a:t>y,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continuación, describe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relación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existe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entre ellos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y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organismos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laborales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señalados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unidad.</a:t>
            </a:r>
            <a:endParaRPr sz="1000">
              <a:latin typeface="Arial"/>
              <a:cs typeface="Arial"/>
            </a:endParaRPr>
          </a:p>
          <a:p>
            <a:pPr algn="just" marL="268605" marR="6985" indent="-213995">
              <a:lnSpc>
                <a:spcPct val="100000"/>
              </a:lnSpc>
              <a:spcBef>
                <a:spcPts val="72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8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Indica los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organismos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 que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debe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relacionar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empre- </a:t>
            </a:r>
            <a:r>
              <a:rPr dirty="0" sz="1000" spc="-27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sa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cuando contrata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trabajador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 trámites que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efectuará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ante ellos.</a:t>
            </a:r>
            <a:endParaRPr sz="1000">
              <a:latin typeface="Arial"/>
              <a:cs typeface="Arial"/>
            </a:endParaRPr>
          </a:p>
          <a:p>
            <a:pPr algn="just" marL="268605" marR="6985" indent="-213995">
              <a:lnSpc>
                <a:spcPct val="100000"/>
              </a:lnSpc>
              <a:spcBef>
                <a:spcPts val="720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9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-15">
                <a:solidFill>
                  <a:srgbClr val="231F20"/>
                </a:solidFill>
                <a:latin typeface="Arial"/>
                <a:cs typeface="Arial"/>
              </a:rPr>
              <a:t>Señala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qué tribunal de justicia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entenderá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los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siguientes </a:t>
            </a:r>
            <a:r>
              <a:rPr dirty="0" sz="1000" spc="25">
                <a:solidFill>
                  <a:srgbClr val="231F20"/>
                </a:solidFill>
                <a:latin typeface="Arial"/>
                <a:cs typeface="Arial"/>
              </a:rPr>
              <a:t>con- </a:t>
            </a:r>
            <a:r>
              <a:rPr dirty="0" sz="10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flictos: </a:t>
            </a: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</a:t>
            </a:r>
            <a:r>
              <a:rPr dirty="0" sz="1000" spc="17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individual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primera instancia;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colectivo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afecta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tres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comunidades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autónomas;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c)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colectivo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afecta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provincia.</a:t>
            </a:r>
            <a:endParaRPr sz="1000">
              <a:latin typeface="Arial"/>
              <a:cs typeface="Arial"/>
            </a:endParaRPr>
          </a:p>
          <a:p>
            <a:pPr algn="just" marL="268605" marR="6985" indent="-256540">
              <a:lnSpc>
                <a:spcPct val="100000"/>
              </a:lnSpc>
              <a:spcBef>
                <a:spcPts val="725"/>
              </a:spcBef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10</a:t>
            </a:r>
            <a:r>
              <a:rPr dirty="0" sz="100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Valora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conveniencia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trato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respetuoso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cordial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comunicaciones 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cuanto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su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eficacia,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tanto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área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recursos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humanos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como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trato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con</a:t>
            </a:r>
            <a:r>
              <a:rPr dirty="0" sz="10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0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organismos </a:t>
            </a:r>
            <a:r>
              <a:rPr dirty="0" sz="1000" spc="-26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laborales.</a:t>
            </a:r>
            <a:endParaRPr sz="1000">
              <a:latin typeface="Arial"/>
              <a:cs typeface="Arial"/>
            </a:endParaRPr>
          </a:p>
          <a:p>
            <a:pPr algn="just" marL="268605" marR="6985">
              <a:lnSpc>
                <a:spcPct val="100000"/>
              </a:lnSpc>
              <a:spcBef>
                <a:spcPts val="720"/>
              </a:spcBef>
            </a:pP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Cita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dos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tareas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soporte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administrativo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cada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siguientes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funciones del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área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recursos humanos: </a:t>
            </a:r>
            <a:r>
              <a:rPr dirty="0" sz="1000" spc="-50">
                <a:solidFill>
                  <a:srgbClr val="231F20"/>
                </a:solidFill>
                <a:latin typeface="Arial"/>
                <a:cs typeface="Arial"/>
              </a:rPr>
              <a:t>a)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motiva-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ción</a:t>
            </a:r>
            <a:r>
              <a:rPr dirty="0" sz="10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formación;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>
                <a:solidFill>
                  <a:srgbClr val="231F20"/>
                </a:solidFill>
                <a:latin typeface="Arial"/>
                <a:cs typeface="Arial"/>
              </a:rPr>
              <a:t>b)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5">
                <a:solidFill>
                  <a:srgbClr val="231F20"/>
                </a:solidFill>
                <a:latin typeface="Arial"/>
                <a:cs typeface="Arial"/>
              </a:rPr>
              <a:t>administración.</a:t>
            </a:r>
            <a:endParaRPr sz="1000">
              <a:latin typeface="Arial"/>
              <a:cs typeface="Arial"/>
            </a:endParaRPr>
          </a:p>
          <a:p>
            <a:pPr algn="just" marL="268605" marR="6350">
              <a:lnSpc>
                <a:spcPct val="100000"/>
              </a:lnSpc>
              <a:spcBef>
                <a:spcPts val="725"/>
              </a:spcBef>
            </a:pPr>
            <a:r>
              <a:rPr dirty="0" sz="1000" spc="10">
                <a:solidFill>
                  <a:srgbClr val="231F20"/>
                </a:solidFill>
                <a:latin typeface="Arial"/>
                <a:cs typeface="Arial"/>
              </a:rPr>
              <a:t>Explica qué diferencia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hay entre un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memorándum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y una </a:t>
            </a:r>
            <a:r>
              <a:rPr dirty="0" sz="1000" spc="15">
                <a:solidFill>
                  <a:srgbClr val="231F20"/>
                </a:solidFill>
                <a:latin typeface="Arial"/>
                <a:cs typeface="Arial"/>
              </a:rPr>
              <a:t>nota </a:t>
            </a:r>
            <a:r>
              <a:rPr dirty="0" sz="10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>
                <a:solidFill>
                  <a:srgbClr val="231F20"/>
                </a:solidFill>
                <a:latin typeface="Arial"/>
                <a:cs typeface="Arial"/>
              </a:rPr>
              <a:t>informativa.</a:t>
            </a:r>
            <a:endParaRPr sz="1000">
              <a:latin typeface="Arial"/>
              <a:cs typeface="Aria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2889656" y="7734033"/>
            <a:ext cx="180340" cy="144145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1397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11</a:t>
            </a:r>
            <a:endParaRPr sz="1000">
              <a:latin typeface="Arial"/>
              <a:cs typeface="Arial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2889656" y="7878038"/>
            <a:ext cx="180340" cy="144145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15875">
              <a:lnSpc>
                <a:spcPts val="1135"/>
              </a:lnSpc>
            </a:pPr>
            <a:r>
              <a:rPr dirty="0" sz="1300">
                <a:solidFill>
                  <a:srgbClr val="231F20"/>
                </a:solidFill>
                <a:latin typeface="Wingdings 3"/>
                <a:cs typeface="Wingdings 3"/>
              </a:rPr>
              <a:t></a:t>
            </a:r>
            <a:endParaRPr sz="1300">
              <a:latin typeface="Wingdings 3"/>
              <a:cs typeface="Wingdings 3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2889656" y="8282927"/>
            <a:ext cx="180340" cy="144145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1397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12</a:t>
            </a:r>
            <a:endParaRPr sz="1000">
              <a:latin typeface="Arial"/>
              <a:cs typeface="Arial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2889656" y="8426932"/>
            <a:ext cx="180340" cy="144145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15875">
              <a:lnSpc>
                <a:spcPts val="1135"/>
              </a:lnSpc>
            </a:pPr>
            <a:r>
              <a:rPr dirty="0" sz="1300">
                <a:solidFill>
                  <a:srgbClr val="231F20"/>
                </a:solidFill>
                <a:latin typeface="Wingdings 3"/>
                <a:cs typeface="Wingdings 3"/>
              </a:rPr>
              <a:t></a:t>
            </a:r>
            <a:endParaRPr sz="1300">
              <a:latin typeface="Wingdings 3"/>
              <a:cs typeface="Wingdings 3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2889656" y="8715426"/>
            <a:ext cx="180340" cy="144145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1397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13</a:t>
            </a:r>
            <a:endParaRPr sz="1000">
              <a:latin typeface="Arial"/>
              <a:cs typeface="Arial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2889656" y="8859418"/>
            <a:ext cx="180340" cy="144145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15875">
              <a:lnSpc>
                <a:spcPts val="1135"/>
              </a:lnSpc>
            </a:pPr>
            <a:r>
              <a:rPr dirty="0" sz="1300">
                <a:solidFill>
                  <a:srgbClr val="231F20"/>
                </a:solidFill>
                <a:latin typeface="Wingdings 3"/>
                <a:cs typeface="Wingdings 3"/>
              </a:rPr>
              <a:t></a:t>
            </a:r>
            <a:endParaRPr sz="1300">
              <a:latin typeface="Wingdings 3"/>
              <a:cs typeface="Wingdings 3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2889656" y="9111919"/>
            <a:ext cx="180340" cy="144145"/>
          </a:xfrm>
          <a:prstGeom prst="rect">
            <a:avLst/>
          </a:prstGeom>
          <a:solidFill>
            <a:srgbClr val="231F20"/>
          </a:solidFill>
        </p:spPr>
        <p:txBody>
          <a:bodyPr wrap="square" lIns="0" tIns="0" rIns="0" bIns="0" rtlCol="0" vert="horz">
            <a:spAutoFit/>
          </a:bodyPr>
          <a:lstStyle/>
          <a:p>
            <a:pPr marL="13970">
              <a:lnSpc>
                <a:spcPts val="1125"/>
              </a:lnSpc>
            </a:pPr>
            <a:r>
              <a:rPr dirty="0" sz="1000" spc="-5" b="1">
                <a:solidFill>
                  <a:srgbClr val="FFFFFF"/>
                </a:solidFill>
                <a:latin typeface="Arial"/>
                <a:cs typeface="Arial"/>
              </a:rPr>
              <a:t>14</a:t>
            </a:r>
            <a:endParaRPr sz="1000">
              <a:latin typeface="Arial"/>
              <a:cs typeface="Arial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2889656" y="9255912"/>
            <a:ext cx="180340" cy="288290"/>
          </a:xfrm>
          <a:prstGeom prst="rect">
            <a:avLst/>
          </a:prstGeom>
          <a:solidFill>
            <a:srgbClr val="C9BE2E"/>
          </a:solidFill>
        </p:spPr>
        <p:txBody>
          <a:bodyPr wrap="square" lIns="0" tIns="0" rIns="0" bIns="0" rtlCol="0" vert="horz">
            <a:spAutoFit/>
          </a:bodyPr>
          <a:lstStyle/>
          <a:p>
            <a:pPr marL="22225">
              <a:lnSpc>
                <a:spcPts val="1065"/>
              </a:lnSpc>
            </a:pPr>
            <a:r>
              <a:rPr dirty="0" sz="1300" spc="-240">
                <a:solidFill>
                  <a:srgbClr val="231F20"/>
                </a:solidFill>
                <a:latin typeface="MS UI Gothic"/>
                <a:cs typeface="MS UI Gothic"/>
              </a:rPr>
              <a:t>★</a:t>
            </a:r>
            <a:endParaRPr sz="1300">
              <a:latin typeface="MS UI Gothic"/>
              <a:cs typeface="MS UI Gothic"/>
            </a:endParaRPr>
          </a:p>
          <a:p>
            <a:pPr marL="23495">
              <a:lnSpc>
                <a:spcPts val="1200"/>
              </a:lnSpc>
            </a:pPr>
            <a:r>
              <a:rPr dirty="0" sz="1300" spc="-280">
                <a:solidFill>
                  <a:srgbClr val="231F20"/>
                </a:solidFill>
                <a:latin typeface="Arial"/>
                <a:cs typeface="Arial"/>
              </a:rPr>
              <a:t>@</a:t>
            </a:r>
            <a:endParaRPr sz="1300">
              <a:latin typeface="Arial"/>
              <a:cs typeface="Arial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2546957" y="720005"/>
            <a:ext cx="4437380" cy="9252585"/>
            <a:chOff x="2546957" y="720005"/>
            <a:chExt cx="4437380" cy="9252585"/>
          </a:xfrm>
        </p:grpSpPr>
        <p:sp>
          <p:nvSpPr>
            <p:cNvPr id="39" name="object 39"/>
            <p:cNvSpPr/>
            <p:nvPr/>
          </p:nvSpPr>
          <p:spPr>
            <a:xfrm>
              <a:off x="6980829" y="720005"/>
              <a:ext cx="0" cy="9252585"/>
            </a:xfrm>
            <a:custGeom>
              <a:avLst/>
              <a:gdLst/>
              <a:ahLst/>
              <a:cxnLst/>
              <a:rect l="l" t="t" r="r" b="b"/>
              <a:pathLst>
                <a:path w="0" h="9252585">
                  <a:moveTo>
                    <a:pt x="0" y="0"/>
                  </a:moveTo>
                  <a:lnTo>
                    <a:pt x="0" y="9252000"/>
                  </a:lnTo>
                </a:path>
              </a:pathLst>
            </a:custGeom>
            <a:ln w="6350">
              <a:solidFill>
                <a:srgbClr val="8B873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/>
            <p:cNvSpPr/>
            <p:nvPr/>
          </p:nvSpPr>
          <p:spPr>
            <a:xfrm>
              <a:off x="2550132" y="720005"/>
              <a:ext cx="0" cy="9252585"/>
            </a:xfrm>
            <a:custGeom>
              <a:avLst/>
              <a:gdLst/>
              <a:ahLst/>
              <a:cxnLst/>
              <a:rect l="l" t="t" r="r" b="b"/>
              <a:pathLst>
                <a:path w="0" h="9252585">
                  <a:moveTo>
                    <a:pt x="0" y="0"/>
                  </a:moveTo>
                  <a:lnTo>
                    <a:pt x="0" y="9252000"/>
                  </a:lnTo>
                </a:path>
              </a:pathLst>
            </a:custGeom>
            <a:ln w="6350">
              <a:solidFill>
                <a:srgbClr val="8B8736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178300" y="5565344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123442" y="5197602"/>
            <a:ext cx="291465" cy="278130"/>
          </a:xfrm>
          <a:custGeom>
            <a:avLst/>
            <a:gdLst/>
            <a:ahLst/>
            <a:cxnLst/>
            <a:rect l="l" t="t" r="r" b="b"/>
            <a:pathLst>
              <a:path w="291465" h="278129">
                <a:moveTo>
                  <a:pt x="291185" y="0"/>
                </a:moveTo>
                <a:lnTo>
                  <a:pt x="0" y="0"/>
                </a:lnTo>
                <a:lnTo>
                  <a:pt x="0" y="277647"/>
                </a:lnTo>
                <a:lnTo>
                  <a:pt x="291185" y="277647"/>
                </a:lnTo>
                <a:lnTo>
                  <a:pt x="291185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7180074" y="5210304"/>
            <a:ext cx="1784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17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74420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75995" y="665393"/>
            <a:ext cx="156845" cy="33147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80"/>
              </a:spcBef>
            </a:pPr>
            <a:r>
              <a:rPr dirty="0" sz="2000" spc="110" b="1">
                <a:solidFill>
                  <a:srgbClr val="231F20"/>
                </a:solidFill>
                <a:latin typeface="Century Gothic"/>
                <a:cs typeface="Century Gothic"/>
              </a:rPr>
              <a:t>2</a:t>
            </a:r>
            <a:endParaRPr sz="2000">
              <a:latin typeface="Century Gothic"/>
              <a:cs typeface="Century Gothic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75995" y="1568927"/>
            <a:ext cx="4434205" cy="0"/>
          </a:xfrm>
          <a:custGeom>
            <a:avLst/>
            <a:gdLst/>
            <a:ahLst/>
            <a:cxnLst/>
            <a:rect l="l" t="t" r="r" b="b"/>
            <a:pathLst>
              <a:path w="4434205" h="0">
                <a:moveTo>
                  <a:pt x="0" y="0"/>
                </a:moveTo>
                <a:lnTo>
                  <a:pt x="4433874" y="0"/>
                </a:lnTo>
              </a:path>
            </a:pathLst>
          </a:custGeom>
          <a:ln w="6350">
            <a:solidFill>
              <a:srgbClr val="B7AAD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575995" y="1767306"/>
            <a:ext cx="4434205" cy="598805"/>
          </a:xfrm>
          <a:prstGeom prst="rect">
            <a:avLst/>
          </a:prstGeom>
          <a:solidFill>
            <a:srgbClr val="C6BDDD"/>
          </a:solidFill>
        </p:spPr>
        <p:txBody>
          <a:bodyPr wrap="square" lIns="0" tIns="65404" rIns="0" bIns="0" rtlCol="0" vert="horz">
            <a:spAutoFit/>
          </a:bodyPr>
          <a:lstStyle/>
          <a:p>
            <a:pPr algn="just" marL="101600" marR="93980">
              <a:lnSpc>
                <a:spcPct val="100000"/>
              </a:lnSpc>
              <a:spcBef>
                <a:spcPts val="515"/>
              </a:spcBef>
            </a:pP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Conjunto de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conocimientos,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entrenamiento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habilidades poseídos 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personas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000" spc="-35" i="1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capacitan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realizar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labores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productivas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distintos </a:t>
            </a:r>
            <a:r>
              <a:rPr dirty="0" sz="1000" spc="-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grados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complejidad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especialización.</a:t>
            </a:r>
            <a:endParaRPr sz="100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63295" y="2477672"/>
            <a:ext cx="4459605" cy="5238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describir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gestión del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preciso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conocer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sus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 i="1">
                <a:solidFill>
                  <a:srgbClr val="231F20"/>
                </a:solidFill>
                <a:latin typeface="Arial"/>
                <a:cs typeface="Arial"/>
              </a:rPr>
              <a:t>tipos,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determinar sus 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funciones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analizar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políticas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pueden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seguir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para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convertirlo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 i="1">
                <a:solidFill>
                  <a:srgbClr val="231F20"/>
                </a:solidFill>
                <a:latin typeface="Arial"/>
                <a:cs typeface="Arial"/>
              </a:rPr>
              <a:t>ventaja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 i="1">
                <a:solidFill>
                  <a:srgbClr val="231F20"/>
                </a:solidFill>
                <a:latin typeface="Arial"/>
                <a:cs typeface="Arial"/>
              </a:rPr>
              <a:t>competitiva.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575995" y="720001"/>
            <a:ext cx="196850" cy="237490"/>
          </a:xfrm>
          <a:custGeom>
            <a:avLst/>
            <a:gdLst/>
            <a:ahLst/>
            <a:cxnLst/>
            <a:rect l="l" t="t" r="r" b="b"/>
            <a:pathLst>
              <a:path w="196850" h="237490">
                <a:moveTo>
                  <a:pt x="196481" y="0"/>
                </a:moveTo>
                <a:lnTo>
                  <a:pt x="0" y="0"/>
                </a:lnTo>
                <a:lnTo>
                  <a:pt x="0" y="237490"/>
                </a:lnTo>
                <a:lnTo>
                  <a:pt x="196481" y="237490"/>
                </a:lnTo>
                <a:lnTo>
                  <a:pt x="196481" y="0"/>
                </a:lnTo>
                <a:close/>
              </a:path>
            </a:pathLst>
          </a:custGeom>
          <a:solidFill>
            <a:srgbClr val="6D50A1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563295" y="669204"/>
            <a:ext cx="4458970" cy="10788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3495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dirty="0" sz="2000" spc="250" b="1">
                <a:solidFill>
                  <a:srgbClr val="FFFFFF"/>
                </a:solidFill>
                <a:latin typeface="Century Gothic"/>
                <a:cs typeface="Century Gothic"/>
              </a:rPr>
              <a:t>2	</a:t>
            </a:r>
            <a:r>
              <a:rPr dirty="0" baseline="1388" sz="3000" spc="-67" b="1">
                <a:solidFill>
                  <a:srgbClr val="231F20"/>
                </a:solidFill>
                <a:latin typeface="Century Gothic"/>
                <a:cs typeface="Century Gothic"/>
              </a:rPr>
              <a:t>La</a:t>
            </a:r>
            <a:r>
              <a:rPr dirty="0" baseline="1388" sz="3000" spc="67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baseline="1388" sz="3000" spc="-52" b="1">
                <a:solidFill>
                  <a:srgbClr val="231F20"/>
                </a:solidFill>
                <a:latin typeface="Century Gothic"/>
                <a:cs typeface="Century Gothic"/>
              </a:rPr>
              <a:t>gestión</a:t>
            </a:r>
            <a:r>
              <a:rPr dirty="0" baseline="1388" sz="3000" spc="7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baseline="1388" sz="3000" spc="-112" b="1">
                <a:solidFill>
                  <a:srgbClr val="231F20"/>
                </a:solidFill>
                <a:latin typeface="Century Gothic"/>
                <a:cs typeface="Century Gothic"/>
              </a:rPr>
              <a:t>del</a:t>
            </a:r>
            <a:r>
              <a:rPr dirty="0" baseline="1388" sz="3000" spc="7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baseline="1388" sz="3000" spc="-112" b="1">
                <a:solidFill>
                  <a:srgbClr val="231F20"/>
                </a:solidFill>
                <a:latin typeface="Century Gothic"/>
                <a:cs typeface="Century Gothic"/>
              </a:rPr>
              <a:t>capital</a:t>
            </a:r>
            <a:r>
              <a:rPr dirty="0" baseline="1388" sz="3000" spc="67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baseline="1388" sz="3000" spc="-82" b="1">
                <a:solidFill>
                  <a:srgbClr val="231F20"/>
                </a:solidFill>
                <a:latin typeface="Century Gothic"/>
                <a:cs typeface="Century Gothic"/>
              </a:rPr>
              <a:t>humano</a:t>
            </a:r>
            <a:endParaRPr baseline="1388" sz="3000">
              <a:latin typeface="Century Gothic"/>
              <a:cs typeface="Century Gothic"/>
            </a:endParaRPr>
          </a:p>
          <a:p>
            <a:pPr marL="12700" marR="5080">
              <a:lnSpc>
                <a:spcPts val="1300"/>
              </a:lnSpc>
              <a:spcBef>
                <a:spcPts val="940"/>
              </a:spcBef>
            </a:pP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apartado</a:t>
            </a:r>
            <a:r>
              <a:rPr dirty="0" sz="11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anterior,</a:t>
            </a:r>
            <a:r>
              <a:rPr dirty="0" sz="11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hemos</a:t>
            </a:r>
            <a:r>
              <a:rPr dirty="0" sz="11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visto</a:t>
            </a:r>
            <a:r>
              <a:rPr dirty="0" sz="11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10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planteamiento</a:t>
            </a:r>
            <a:r>
              <a:rPr dirty="0" sz="1100" spc="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estraté- </a:t>
            </a:r>
            <a:r>
              <a:rPr dirty="0" sz="1100" spc="-29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gico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más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importante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es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gestión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100" spc="-5" i="1">
                <a:solidFill>
                  <a:srgbClr val="231F20"/>
                </a:solidFill>
                <a:latin typeface="Arial"/>
                <a:cs typeface="Arial"/>
              </a:rPr>
              <a:t>humano.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150"/>
              </a:spcBef>
            </a:pPr>
            <a:r>
              <a:rPr dirty="0" sz="1000" spc="15" b="1">
                <a:solidFill>
                  <a:srgbClr val="231F20"/>
                </a:solidFill>
                <a:latin typeface="Century Gothic"/>
                <a:cs typeface="Century Gothic"/>
              </a:rPr>
              <a:t>Capital</a:t>
            </a:r>
            <a:r>
              <a:rPr dirty="0" sz="1000" spc="2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45" b="1">
                <a:solidFill>
                  <a:srgbClr val="231F20"/>
                </a:solidFill>
                <a:latin typeface="Century Gothic"/>
                <a:cs typeface="Century Gothic"/>
              </a:rPr>
              <a:t>humano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63295" y="4620080"/>
            <a:ext cx="4460875" cy="3474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2.1.</a:t>
            </a:r>
            <a:r>
              <a:rPr dirty="0" sz="1600" spc="3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5">
                <a:solidFill>
                  <a:srgbClr val="231F20"/>
                </a:solidFill>
                <a:latin typeface="Calibri"/>
                <a:cs typeface="Calibri"/>
              </a:rPr>
              <a:t>TIPOS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1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6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30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endParaRPr sz="1600">
              <a:latin typeface="Calibri"/>
              <a:cs typeface="Calibri"/>
            </a:endParaRPr>
          </a:p>
          <a:p>
            <a:pPr algn="just" marL="12700" marR="5715">
              <a:lnSpc>
                <a:spcPts val="1300"/>
              </a:lnSpc>
              <a:spcBef>
                <a:spcPts val="930"/>
              </a:spcBef>
            </a:pP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partir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concepto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humano,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parece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evidente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20" b="1">
                <a:solidFill>
                  <a:srgbClr val="231F20"/>
                </a:solidFill>
                <a:latin typeface="Arial"/>
                <a:cs typeface="Arial"/>
              </a:rPr>
              <a:t>edu­ </a:t>
            </a:r>
            <a:r>
              <a:rPr dirty="0" sz="1100" spc="2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cación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formación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son los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elementos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básicos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lo forman.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eso,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suele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clasificar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función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cómo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cada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per-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sona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ha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adquirido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conocimiento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habilidades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constituyen.</a:t>
            </a:r>
            <a:endParaRPr sz="1100">
              <a:latin typeface="Arial"/>
              <a:cs typeface="Arial"/>
            </a:endParaRPr>
          </a:p>
          <a:p>
            <a:pPr algn="just" marL="12700">
              <a:lnSpc>
                <a:spcPct val="100000"/>
              </a:lnSpc>
              <a:spcBef>
                <a:spcPts val="509"/>
              </a:spcBef>
            </a:pP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Así,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diferencian tres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tipos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humano:</a:t>
            </a:r>
            <a:endParaRPr sz="1100">
              <a:latin typeface="Arial"/>
              <a:cs typeface="Arial"/>
            </a:endParaRPr>
          </a:p>
          <a:p>
            <a:pPr algn="just" marL="156210" marR="6350" indent="-144145">
              <a:lnSpc>
                <a:spcPts val="1300"/>
              </a:lnSpc>
              <a:spcBef>
                <a:spcPts val="890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1100" spc="-10" b="1">
                <a:solidFill>
                  <a:srgbClr val="231F20"/>
                </a:solidFill>
                <a:latin typeface="Arial"/>
                <a:cs typeface="Arial"/>
              </a:rPr>
              <a:t>Intuitivo 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o </a:t>
            </a:r>
            <a:r>
              <a:rPr dirty="0" sz="1100" spc="-10" b="1">
                <a:solidFill>
                  <a:srgbClr val="231F20"/>
                </a:solidFill>
                <a:latin typeface="Arial"/>
                <a:cs typeface="Arial"/>
              </a:rPr>
              <a:t>vicario.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adquiere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el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ámbito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familiar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social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el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persona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desarrolla. Son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aprendizajes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intuitivos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40">
                <a:solidFill>
                  <a:srgbClr val="231F20"/>
                </a:solidFill>
                <a:latin typeface="Arial"/>
                <a:cs typeface="Arial"/>
              </a:rPr>
              <a:t>co- </a:t>
            </a:r>
            <a:r>
              <a:rPr dirty="0" sz="1100" spc="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piados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demás.</a:t>
            </a:r>
            <a:endParaRPr sz="1100">
              <a:latin typeface="Arial"/>
              <a:cs typeface="Arial"/>
            </a:endParaRPr>
          </a:p>
          <a:p>
            <a:pPr algn="just" marL="156210" marR="5715" indent="-144145">
              <a:lnSpc>
                <a:spcPts val="1300"/>
              </a:lnSpc>
              <a:spcBef>
                <a:spcPts val="565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1100" spc="-10" b="1">
                <a:solidFill>
                  <a:srgbClr val="231F20"/>
                </a:solidFill>
                <a:latin typeface="Arial"/>
                <a:cs typeface="Arial"/>
              </a:rPr>
              <a:t>Por experiencia.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Adquirido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propias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experiencias vividas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por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cada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persona,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determinan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forma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concreta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hacer</a:t>
            </a:r>
            <a:r>
              <a:rPr dirty="0" sz="1100" spc="-5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-6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cosas.</a:t>
            </a:r>
            <a:endParaRPr sz="1100">
              <a:latin typeface="Arial"/>
              <a:cs typeface="Arial"/>
            </a:endParaRPr>
          </a:p>
          <a:p>
            <a:pPr algn="just" marL="156210" marR="5080" indent="-144145">
              <a:lnSpc>
                <a:spcPts val="1300"/>
              </a:lnSpc>
              <a:spcBef>
                <a:spcPts val="565"/>
              </a:spcBef>
            </a:pPr>
            <a:r>
              <a:rPr dirty="0" sz="1100" spc="160">
                <a:solidFill>
                  <a:srgbClr val="231F20"/>
                </a:solidFill>
                <a:latin typeface="Castellar"/>
                <a:cs typeface="Castellar"/>
              </a:rPr>
              <a:t>• </a:t>
            </a:r>
            <a:r>
              <a:rPr dirty="0" sz="1100" spc="15" b="1">
                <a:solidFill>
                  <a:srgbClr val="231F20"/>
                </a:solidFill>
                <a:latin typeface="Arial"/>
                <a:cs typeface="Arial"/>
              </a:rPr>
              <a:t>Formal.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Conocimientos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habilidades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adquiridas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en el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itinerario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educativo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formativo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cada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persona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sigue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instituciones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académicas.</a:t>
            </a:r>
            <a:endParaRPr sz="1100">
              <a:latin typeface="Arial"/>
              <a:cs typeface="Arial"/>
            </a:endParaRPr>
          </a:p>
          <a:p>
            <a:pPr algn="just" marL="12700" marR="5715">
              <a:lnSpc>
                <a:spcPts val="1300"/>
              </a:lnSpc>
              <a:spcBef>
                <a:spcPts val="994"/>
              </a:spcBef>
            </a:pP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conjunto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los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tres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tipos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determina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cada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per-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sona,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puede poner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servicio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la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trabaja y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sociedad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general.</a:t>
            </a:r>
            <a:endParaRPr sz="1100">
              <a:latin typeface="Arial"/>
              <a:cs typeface="Arial"/>
            </a:endParaRPr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5995" y="8220494"/>
            <a:ext cx="4433874" cy="1751507"/>
          </a:xfrm>
          <a:prstGeom prst="rect">
            <a:avLst/>
          </a:prstGeom>
        </p:spPr>
      </p:pic>
      <p:grpSp>
        <p:nvGrpSpPr>
          <p:cNvPr id="14" name="object 14"/>
          <p:cNvGrpSpPr/>
          <p:nvPr/>
        </p:nvGrpSpPr>
        <p:grpSpPr>
          <a:xfrm>
            <a:off x="1044119" y="3359596"/>
            <a:ext cx="5048250" cy="187325"/>
            <a:chOff x="1044119" y="3359596"/>
            <a:chExt cx="5048250" cy="187325"/>
          </a:xfrm>
        </p:grpSpPr>
        <p:sp>
          <p:nvSpPr>
            <p:cNvPr id="15" name="object 15"/>
            <p:cNvSpPr/>
            <p:nvPr/>
          </p:nvSpPr>
          <p:spPr>
            <a:xfrm>
              <a:off x="1047294" y="3454616"/>
              <a:ext cx="5041900" cy="0"/>
            </a:xfrm>
            <a:custGeom>
              <a:avLst/>
              <a:gdLst/>
              <a:ahLst/>
              <a:cxnLst/>
              <a:rect l="l" t="t" r="r" b="b"/>
              <a:pathLst>
                <a:path w="5041900" h="0">
                  <a:moveTo>
                    <a:pt x="0" y="0"/>
                  </a:moveTo>
                  <a:lnTo>
                    <a:pt x="5041404" y="0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1047294" y="3362771"/>
              <a:ext cx="5038725" cy="180975"/>
            </a:xfrm>
            <a:custGeom>
              <a:avLst/>
              <a:gdLst/>
              <a:ahLst/>
              <a:cxnLst/>
              <a:rect l="l" t="t" r="r" b="b"/>
              <a:pathLst>
                <a:path w="5038725" h="180975">
                  <a:moveTo>
                    <a:pt x="0" y="91843"/>
                  </a:moveTo>
                  <a:lnTo>
                    <a:pt x="0" y="180732"/>
                  </a:lnTo>
                </a:path>
                <a:path w="5038725" h="180975">
                  <a:moveTo>
                    <a:pt x="5038230" y="88668"/>
                  </a:moveTo>
                  <a:lnTo>
                    <a:pt x="5038230" y="180732"/>
                  </a:lnTo>
                </a:path>
                <a:path w="5038725" h="180975">
                  <a:moveTo>
                    <a:pt x="1842101" y="0"/>
                  </a:moveTo>
                  <a:lnTo>
                    <a:pt x="1842101" y="94490"/>
                  </a:lnTo>
                </a:path>
                <a:path w="5038725" h="180975">
                  <a:moveTo>
                    <a:pt x="2872257" y="95018"/>
                  </a:moveTo>
                  <a:lnTo>
                    <a:pt x="2872257" y="180732"/>
                  </a:lnTo>
                </a:path>
              </a:pathLst>
            </a:custGeom>
            <a:ln w="6350">
              <a:solidFill>
                <a:srgbClr val="636466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7" name="object 17"/>
          <p:cNvSpPr/>
          <p:nvPr/>
        </p:nvSpPr>
        <p:spPr>
          <a:xfrm>
            <a:off x="1047294" y="3778454"/>
            <a:ext cx="0" cy="86360"/>
          </a:xfrm>
          <a:custGeom>
            <a:avLst/>
            <a:gdLst/>
            <a:ahLst/>
            <a:cxnLst/>
            <a:rect l="l" t="t" r="r" b="b"/>
            <a:pathLst>
              <a:path w="0" h="86360">
                <a:moveTo>
                  <a:pt x="0" y="0"/>
                </a:moveTo>
                <a:lnTo>
                  <a:pt x="0" y="85888"/>
                </a:lnTo>
              </a:path>
            </a:pathLst>
          </a:custGeom>
          <a:ln w="6350">
            <a:solidFill>
              <a:srgbClr val="9D9FA2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6085525" y="3775278"/>
            <a:ext cx="0" cy="89535"/>
          </a:xfrm>
          <a:custGeom>
            <a:avLst/>
            <a:gdLst/>
            <a:ahLst/>
            <a:cxnLst/>
            <a:rect l="l" t="t" r="r" b="b"/>
            <a:pathLst>
              <a:path w="0" h="89535">
                <a:moveTo>
                  <a:pt x="0" y="0"/>
                </a:moveTo>
                <a:lnTo>
                  <a:pt x="0" y="89065"/>
                </a:lnTo>
              </a:path>
            </a:pathLst>
          </a:custGeom>
          <a:ln w="6350">
            <a:solidFill>
              <a:srgbClr val="9D9FA2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/>
          <p:nvPr/>
        </p:nvSpPr>
        <p:spPr>
          <a:xfrm>
            <a:off x="3109544" y="3543503"/>
            <a:ext cx="1620520" cy="3841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105410" marR="97155" indent="209550">
              <a:lnSpc>
                <a:spcPct val="100000"/>
              </a:lnSpc>
              <a:spcBef>
                <a:spcPts val="325"/>
              </a:spcBef>
            </a:pP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0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0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humano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 como</a:t>
            </a: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ventaja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competitiva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2314369" y="3454614"/>
            <a:ext cx="0" cy="88900"/>
          </a:xfrm>
          <a:custGeom>
            <a:avLst/>
            <a:gdLst/>
            <a:ahLst/>
            <a:cxnLst/>
            <a:rect l="l" t="t" r="r" b="b"/>
            <a:pathLst>
              <a:path w="0" h="88900">
                <a:moveTo>
                  <a:pt x="0" y="0"/>
                </a:moveTo>
                <a:lnTo>
                  <a:pt x="0" y="88888"/>
                </a:lnTo>
              </a:path>
            </a:pathLst>
          </a:custGeom>
          <a:ln w="6350">
            <a:solidFill>
              <a:srgbClr val="636466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 txBox="1"/>
          <p:nvPr/>
        </p:nvSpPr>
        <p:spPr>
          <a:xfrm>
            <a:off x="1979815" y="3543503"/>
            <a:ext cx="668655" cy="2317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2865">
              <a:lnSpc>
                <a:spcPct val="100000"/>
              </a:lnSpc>
              <a:spcBef>
                <a:spcPts val="325"/>
              </a:spcBef>
            </a:pP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Funciones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841552" y="3543503"/>
            <a:ext cx="411480" cy="2317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325"/>
              </a:spcBef>
            </a:pP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Tipos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190762" y="3543503"/>
            <a:ext cx="1790064" cy="2317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136525">
              <a:lnSpc>
                <a:spcPct val="100000"/>
              </a:lnSpc>
              <a:spcBef>
                <a:spcPts val="325"/>
              </a:spcBef>
            </a:pP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Políticas</a:t>
            </a:r>
            <a:r>
              <a:rPr dirty="0" sz="10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0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5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75998" y="3864343"/>
            <a:ext cx="942975" cy="547370"/>
          </a:xfrm>
          <a:prstGeom prst="rect">
            <a:avLst/>
          </a:prstGeom>
          <a:solidFill>
            <a:srgbClr val="E0DBED"/>
          </a:solidFill>
        </p:spPr>
        <p:txBody>
          <a:bodyPr wrap="square" lIns="0" tIns="30480" rIns="0" bIns="0" rtlCol="0" vert="horz">
            <a:spAutoFit/>
          </a:bodyPr>
          <a:lstStyle/>
          <a:p>
            <a:pPr marL="50165">
              <a:lnSpc>
                <a:spcPct val="100000"/>
              </a:lnSpc>
              <a:spcBef>
                <a:spcPts val="240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40">
                <a:solidFill>
                  <a:srgbClr val="231F20"/>
                </a:solidFill>
                <a:latin typeface="Calibri"/>
                <a:cs typeface="Calibri"/>
              </a:rPr>
              <a:t>Intuitivo</a:t>
            </a:r>
            <a:endParaRPr sz="900">
              <a:latin typeface="Calibri"/>
              <a:cs typeface="Calibri"/>
            </a:endParaRPr>
          </a:p>
          <a:p>
            <a:pPr marL="50165">
              <a:lnSpc>
                <a:spcPct val="100000"/>
              </a:lnSpc>
              <a:spcBef>
                <a:spcPts val="305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Calibri"/>
                <a:cs typeface="Calibri"/>
              </a:rPr>
              <a:t>Por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experiencia</a:t>
            </a:r>
            <a:endParaRPr sz="900">
              <a:latin typeface="Calibri"/>
              <a:cs typeface="Calibri"/>
            </a:endParaRPr>
          </a:p>
          <a:p>
            <a:pPr marL="50165">
              <a:lnSpc>
                <a:spcPct val="100000"/>
              </a:lnSpc>
              <a:spcBef>
                <a:spcPts val="305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Formal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5190762" y="3864343"/>
            <a:ext cx="1790064" cy="723265"/>
          </a:xfrm>
          <a:prstGeom prst="rect">
            <a:avLst/>
          </a:prstGeom>
          <a:solidFill>
            <a:srgbClr val="E0DBED"/>
          </a:solidFill>
        </p:spPr>
        <p:txBody>
          <a:bodyPr wrap="square" lIns="0" tIns="30480" rIns="0" bIns="0" rtlCol="0" vert="horz">
            <a:spAutoFit/>
          </a:bodyPr>
          <a:lstStyle/>
          <a:p>
            <a:pPr marL="50165">
              <a:lnSpc>
                <a:spcPct val="100000"/>
              </a:lnSpc>
              <a:spcBef>
                <a:spcPts val="240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gestión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por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competencias</a:t>
            </a:r>
            <a:endParaRPr sz="900">
              <a:latin typeface="Calibri"/>
              <a:cs typeface="Calibri"/>
            </a:endParaRPr>
          </a:p>
          <a:p>
            <a:pPr marL="50165">
              <a:lnSpc>
                <a:spcPct val="100000"/>
              </a:lnSpc>
              <a:spcBef>
                <a:spcPts val="305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inteligencia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emocional</a:t>
            </a:r>
            <a:endParaRPr sz="900">
              <a:latin typeface="Calibri"/>
              <a:cs typeface="Calibri"/>
            </a:endParaRPr>
          </a:p>
          <a:p>
            <a:pPr marL="50165">
              <a:lnSpc>
                <a:spcPct val="100000"/>
              </a:lnSpc>
              <a:spcBef>
                <a:spcPts val="305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gestión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conocimiento</a:t>
            </a:r>
            <a:endParaRPr sz="900">
              <a:latin typeface="Calibri"/>
              <a:cs typeface="Calibri"/>
            </a:endParaRPr>
          </a:p>
          <a:p>
            <a:pPr marL="50165">
              <a:lnSpc>
                <a:spcPct val="100000"/>
              </a:lnSpc>
              <a:spcBef>
                <a:spcPts val="300"/>
              </a:spcBef>
            </a:pPr>
            <a:r>
              <a:rPr dirty="0" sz="900" spc="105">
                <a:solidFill>
                  <a:srgbClr val="231F20"/>
                </a:solidFill>
                <a:latin typeface="Calibri"/>
                <a:cs typeface="Calibri"/>
              </a:rPr>
              <a:t>•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La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modificación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900" spc="6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las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conductas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2217290" y="3130995"/>
            <a:ext cx="1350645" cy="231775"/>
          </a:xfrm>
          <a:prstGeom prst="rect">
            <a:avLst/>
          </a:prstGeom>
          <a:solidFill>
            <a:srgbClr val="9481BC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>
              <a:lnSpc>
                <a:spcPct val="100000"/>
              </a:lnSpc>
              <a:spcBef>
                <a:spcPts val="325"/>
              </a:spcBef>
            </a:pPr>
            <a:r>
              <a:rPr dirty="0" sz="1000" spc="30" b="1">
                <a:solidFill>
                  <a:srgbClr val="231F20"/>
                </a:solidFill>
                <a:latin typeface="Century Gothic"/>
                <a:cs typeface="Century Gothic"/>
              </a:rPr>
              <a:t>CAPITAL</a:t>
            </a:r>
            <a:r>
              <a:rPr dirty="0" sz="1000" spc="1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95" b="1">
                <a:solidFill>
                  <a:srgbClr val="231F20"/>
                </a:solidFill>
                <a:latin typeface="Century Gothic"/>
                <a:cs typeface="Century Gothic"/>
              </a:rPr>
              <a:t>HUMANO</a:t>
            </a:r>
            <a:endParaRPr sz="100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06700" y="5565350"/>
            <a:ext cx="173990" cy="2239645"/>
          </a:xfrm>
          <a:prstGeom prst="rect">
            <a:avLst/>
          </a:prstGeom>
        </p:spPr>
        <p:txBody>
          <a:bodyPr wrap="square" lIns="0" tIns="1333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GESTIÓN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808285"/>
                </a:solidFill>
                <a:latin typeface="Calibri"/>
                <a:cs typeface="Calibri"/>
              </a:rPr>
              <a:t>INTEGRAL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3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1841" y="5197602"/>
            <a:ext cx="291465" cy="278130"/>
          </a:xfrm>
          <a:prstGeom prst="rect">
            <a:avLst/>
          </a:prstGeom>
          <a:solidFill>
            <a:srgbClr val="6D50A1"/>
          </a:solidFill>
        </p:spPr>
        <p:txBody>
          <a:bodyPr wrap="square" lIns="0" tIns="25400" rIns="0" bIns="0" rtlCol="0" vert="horz">
            <a:spAutoFit/>
          </a:bodyPr>
          <a:lstStyle/>
          <a:p>
            <a:pPr marL="69215">
              <a:lnSpc>
                <a:spcPct val="100000"/>
              </a:lnSpc>
              <a:spcBef>
                <a:spcPts val="200"/>
              </a:spcBef>
            </a:pPr>
            <a:r>
              <a:rPr dirty="0" sz="1200" spc="-70" b="1">
                <a:solidFill>
                  <a:srgbClr val="FFFFFF"/>
                </a:solidFill>
                <a:latin typeface="Arial"/>
                <a:cs typeface="Arial"/>
              </a:rPr>
              <a:t>18</a:t>
            </a:r>
            <a:endParaRPr sz="12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2813" y="3093871"/>
            <a:ext cx="179070" cy="1987550"/>
          </a:xfrm>
          <a:prstGeom prst="rect">
            <a:avLst/>
          </a:prstGeom>
        </p:spPr>
        <p:txBody>
          <a:bodyPr wrap="square" lIns="0" tIns="17145" rIns="0" bIns="0" rtlCol="0" vert="vert27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900" spc="45" b="1">
                <a:solidFill>
                  <a:srgbClr val="808285"/>
                </a:solidFill>
                <a:latin typeface="Century Gothic"/>
                <a:cs typeface="Century Gothic"/>
              </a:rPr>
              <a:t>UT1.</a:t>
            </a:r>
            <a:r>
              <a:rPr dirty="0" sz="900" spc="150" b="1">
                <a:solidFill>
                  <a:srgbClr val="808285"/>
                </a:solidFill>
                <a:latin typeface="Century Gothic"/>
                <a:cs typeface="Century Gothic"/>
              </a:rPr>
              <a:t> </a:t>
            </a:r>
            <a:r>
              <a:rPr dirty="0" sz="900" spc="-40">
                <a:solidFill>
                  <a:srgbClr val="808285"/>
                </a:solidFill>
                <a:latin typeface="Calibri"/>
                <a:cs typeface="Calibri"/>
              </a:rPr>
              <a:t>El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60">
                <a:solidFill>
                  <a:srgbClr val="808285"/>
                </a:solidFill>
                <a:latin typeface="Calibri"/>
                <a:cs typeface="Calibri"/>
              </a:rPr>
              <a:t>Departamento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808285"/>
                </a:solidFill>
                <a:latin typeface="Calibri"/>
                <a:cs typeface="Calibri"/>
              </a:rPr>
              <a:t>de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808285"/>
                </a:solidFill>
                <a:latin typeface="Calibri"/>
                <a:cs typeface="Calibri"/>
              </a:rPr>
              <a:t>Recursos</a:t>
            </a:r>
            <a:r>
              <a:rPr dirty="0" sz="900" spc="45">
                <a:solidFill>
                  <a:srgbClr val="808285"/>
                </a:solidFill>
                <a:latin typeface="Calibri"/>
                <a:cs typeface="Calibri"/>
              </a:rPr>
              <a:t> </a:t>
            </a:r>
            <a:r>
              <a:rPr dirty="0" sz="900" spc="-50">
                <a:solidFill>
                  <a:srgbClr val="808285"/>
                </a:solidFill>
                <a:latin typeface="Calibri"/>
                <a:cs typeface="Calibri"/>
              </a:rPr>
              <a:t>Humanos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37292" y="671743"/>
            <a:ext cx="4460240" cy="103631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2.2.</a:t>
            </a:r>
            <a:r>
              <a:rPr dirty="0" sz="1600" spc="35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65">
                <a:solidFill>
                  <a:srgbClr val="231F20"/>
                </a:solidFill>
                <a:latin typeface="Calibri"/>
                <a:cs typeface="Calibri"/>
              </a:rPr>
              <a:t>FUNCIONES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55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16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30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600" spc="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endParaRPr sz="1600">
              <a:latin typeface="Calibri"/>
              <a:cs typeface="Calibri"/>
            </a:endParaRPr>
          </a:p>
          <a:p>
            <a:pPr algn="just" marL="12700" marR="5080">
              <a:lnSpc>
                <a:spcPts val="1300"/>
              </a:lnSpc>
              <a:spcBef>
                <a:spcPts val="875"/>
              </a:spcBef>
            </a:pP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funciones del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pueden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determinar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desde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10" b="1">
                <a:solidFill>
                  <a:srgbClr val="231F20"/>
                </a:solidFill>
                <a:latin typeface="Arial"/>
                <a:cs typeface="Arial"/>
              </a:rPr>
              <a:t>pun­ </a:t>
            </a:r>
            <a:r>
              <a:rPr dirty="0" sz="1100" spc="-29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 b="1">
                <a:solidFill>
                  <a:srgbClr val="231F20"/>
                </a:solidFill>
                <a:latin typeface="Arial"/>
                <a:cs typeface="Arial"/>
              </a:rPr>
              <a:t>to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10" b="1">
                <a:solidFill>
                  <a:srgbClr val="231F20"/>
                </a:solidFill>
                <a:latin typeface="Arial"/>
                <a:cs typeface="Arial"/>
              </a:rPr>
              <a:t>vista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1100" spc="10" b="1">
                <a:solidFill>
                  <a:srgbClr val="231F20"/>
                </a:solidFill>
                <a:latin typeface="Arial"/>
                <a:cs typeface="Arial"/>
              </a:rPr>
              <a:t>aporte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éste </a:t>
            </a:r>
            <a:r>
              <a:rPr dirty="0" sz="1100" spc="15" b="1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la actividad productiva </a:t>
            </a:r>
            <a:r>
              <a:rPr dirty="0" sz="1100" spc="-45" b="1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15" b="1">
                <a:solidFill>
                  <a:srgbClr val="231F20"/>
                </a:solidFill>
                <a:latin typeface="Arial"/>
                <a:cs typeface="Arial"/>
              </a:rPr>
              <a:t>empre­ </a:t>
            </a:r>
            <a:r>
              <a:rPr dirty="0" sz="1100" spc="2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sarial,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también del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1100" spc="25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elemento 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básico del </a:t>
            </a:r>
            <a:r>
              <a:rPr dirty="0" sz="1100" spc="15" b="1">
                <a:solidFill>
                  <a:srgbClr val="231F20"/>
                </a:solidFill>
                <a:latin typeface="Arial"/>
                <a:cs typeface="Arial"/>
              </a:rPr>
              <a:t>pro­ </a:t>
            </a:r>
            <a:r>
              <a:rPr dirty="0" sz="1100" spc="2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ceso</a:t>
            </a:r>
            <a:r>
              <a:rPr dirty="0" sz="1100" spc="-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 b="1">
                <a:solidFill>
                  <a:srgbClr val="231F20"/>
                </a:solidFill>
                <a:latin typeface="Arial"/>
                <a:cs typeface="Arial"/>
              </a:rPr>
              <a:t>productivo:</a:t>
            </a:r>
            <a:endParaRPr sz="1100">
              <a:latin typeface="Arial"/>
              <a:cs typeface="Arial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571893" y="1839646"/>
          <a:ext cx="6412230" cy="19227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90269"/>
                <a:gridCol w="1544320"/>
                <a:gridCol w="3978275"/>
              </a:tblGrid>
              <a:tr h="238125">
                <a:tc>
                  <a:txBody>
                    <a:bodyPr/>
                    <a:lstStyle/>
                    <a:p>
                      <a:pPr marL="17780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dirty="0" sz="900" spc="7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ENFOQUE</a:t>
                      </a:r>
                      <a:endParaRPr sz="900">
                        <a:latin typeface="Calibri"/>
                        <a:cs typeface="Calibri"/>
                      </a:endParaRPr>
                    </a:p>
                  </a:txBody>
                  <a:tcPr marL="0" marR="0" marB="0" marT="52069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>
                  <a:txBody>
                    <a:bodyPr/>
                    <a:lstStyle/>
                    <a:p>
                      <a:pPr marL="509270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dirty="0" sz="900" spc="95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FUNCIÓN</a:t>
                      </a:r>
                      <a:endParaRPr sz="900">
                        <a:latin typeface="Calibri"/>
                        <a:cs typeface="Calibri"/>
                      </a:endParaRPr>
                    </a:p>
                  </a:txBody>
                  <a:tcPr marL="0" marR="0" marB="0" marT="52069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409"/>
                        </a:spcBef>
                      </a:pPr>
                      <a:r>
                        <a:rPr dirty="0" sz="900" spc="60">
                          <a:solidFill>
                            <a:srgbClr val="231F20"/>
                          </a:solidFill>
                          <a:latin typeface="Calibri"/>
                          <a:cs typeface="Calibri"/>
                        </a:rPr>
                        <a:t>DESCRIPCIÓN</a:t>
                      </a:r>
                      <a:endParaRPr sz="900">
                        <a:latin typeface="Calibri"/>
                        <a:cs typeface="Calibri"/>
                      </a:endParaRPr>
                    </a:p>
                  </a:txBody>
                  <a:tcPr marL="0" marR="0" marB="0" marT="52069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  <a:solidFill>
                      <a:srgbClr val="D7D0E8"/>
                    </a:solidFill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marL="71755">
                        <a:lnSpc>
                          <a:spcPts val="1015"/>
                        </a:lnSpc>
                        <a:spcBef>
                          <a:spcPts val="309"/>
                        </a:spcBef>
                      </a:pPr>
                      <a:r>
                        <a:rPr dirty="0" sz="9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Aporte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9369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ts val="1015"/>
                        </a:lnSpc>
                        <a:spcBef>
                          <a:spcPts val="305"/>
                        </a:spcBef>
                      </a:pPr>
                      <a:r>
                        <a:rPr dirty="0" sz="9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Aumentar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productividad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873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ts val="1015"/>
                        </a:lnSpc>
                        <a:spcBef>
                          <a:spcPts val="305"/>
                        </a:spcBef>
                      </a:pPr>
                      <a:r>
                        <a:rPr dirty="0" sz="9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Si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tareas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desarrollan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aquellas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personas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que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tienen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una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habilidad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un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co-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8735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</a:tr>
              <a:tr h="140335">
                <a:tc>
                  <a:txBody>
                    <a:bodyPr/>
                    <a:lstStyle/>
                    <a:p>
                      <a:pPr marL="71755">
                        <a:lnSpc>
                          <a:spcPts val="1005"/>
                        </a:lnSpc>
                      </a:pPr>
                      <a:r>
                        <a:rPr dirty="0" sz="9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actividad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ts val="1005"/>
                        </a:lnSpc>
                      </a:pPr>
                      <a:r>
                        <a:rPr dirty="0" sz="9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empresa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ts val="1005"/>
                        </a:lnSpc>
                      </a:pP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nocimiento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mayor</a:t>
                      </a:r>
                      <a:r>
                        <a:rPr dirty="0" sz="9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para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ello,</a:t>
                      </a:r>
                      <a:r>
                        <a:rPr dirty="0" sz="9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serán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más</a:t>
                      </a:r>
                      <a:r>
                        <a:rPr dirty="0" sz="9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eficientes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y,</a:t>
                      </a:r>
                      <a:r>
                        <a:rPr dirty="0" sz="9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por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tanto,</a:t>
                      </a:r>
                      <a:r>
                        <a:rPr dirty="0" sz="9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más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productivas.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</a:tcPr>
                </a:tc>
              </a:tr>
              <a:tr h="43815">
                <a:tc rowSpan="2">
                  <a:txBody>
                    <a:bodyPr/>
                    <a:lstStyle/>
                    <a:p>
                      <a:pPr marL="71755">
                        <a:lnSpc>
                          <a:spcPts val="1060"/>
                        </a:lnSpc>
                      </a:pP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productiva</a:t>
                      </a:r>
                      <a:endParaRPr sz="9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9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9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empresarial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65125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dirty="0" sz="9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Aumentar</a:t>
                      </a:r>
                      <a:endParaRPr sz="9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900" spc="-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competitividad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873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 marR="64135">
                        <a:lnSpc>
                          <a:spcPct val="101800"/>
                        </a:lnSpc>
                        <a:spcBef>
                          <a:spcPts val="290"/>
                        </a:spcBef>
                      </a:pPr>
                      <a:r>
                        <a:rPr dirty="0" sz="900" spc="-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</a:t>
                      </a:r>
                      <a:r>
                        <a:rPr dirty="0" sz="900" spc="114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capital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humano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es,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actualidad,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una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mayores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fuentes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900" spc="1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una </a:t>
                      </a:r>
                      <a:r>
                        <a:rPr dirty="0" sz="900" spc="-2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ventaja</a:t>
                      </a:r>
                      <a:r>
                        <a:rPr dirty="0" sz="9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competitiva</a:t>
                      </a:r>
                      <a:r>
                        <a:rPr dirty="0" sz="900" spc="7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sostenible.</a:t>
                      </a:r>
                      <a:r>
                        <a:rPr dirty="0" sz="900" spc="7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Constituye</a:t>
                      </a:r>
                      <a:r>
                        <a:rPr dirty="0" sz="9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</a:t>
                      </a:r>
                      <a:r>
                        <a:rPr dirty="0" sz="900" spc="7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denominado</a:t>
                      </a:r>
                      <a:r>
                        <a:rPr dirty="0" sz="900" spc="7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efecto</a:t>
                      </a:r>
                      <a:r>
                        <a:rPr dirty="0" sz="900" spc="6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experiencia.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6830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2254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9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dirty="0" sz="9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Aumentar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rentabilidad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873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dirty="0" sz="9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Como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consecuencia</a:t>
                      </a:r>
                      <a:r>
                        <a:rPr dirty="0" sz="9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9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las</a:t>
                      </a:r>
                      <a:r>
                        <a:rPr dirty="0" sz="9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dos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anteriores.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8735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180340">
                <a:tc>
                  <a:txBody>
                    <a:bodyPr/>
                    <a:lstStyle/>
                    <a:p>
                      <a:pPr marL="71755">
                        <a:lnSpc>
                          <a:spcPts val="1015"/>
                        </a:lnSpc>
                        <a:spcBef>
                          <a:spcPts val="305"/>
                        </a:spcBef>
                      </a:pPr>
                      <a:r>
                        <a:rPr dirty="0" sz="900" spc="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Elemento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8735"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ts val="1015"/>
                        </a:lnSpc>
                        <a:spcBef>
                          <a:spcPts val="305"/>
                        </a:spcBef>
                      </a:pPr>
                      <a:r>
                        <a:rPr dirty="0" sz="900" spc="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Dinamismo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873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ts val="1015"/>
                        </a:lnSpc>
                        <a:spcBef>
                          <a:spcPts val="305"/>
                        </a:spcBef>
                      </a:pPr>
                      <a:r>
                        <a:rPr dirty="0" sz="900" spc="-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</a:t>
                      </a:r>
                      <a:r>
                        <a:rPr dirty="0" sz="900" spc="1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trabajador</a:t>
                      </a:r>
                      <a:r>
                        <a:rPr dirty="0" sz="9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competente</a:t>
                      </a:r>
                      <a:r>
                        <a:rPr dirty="0" sz="9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dispone</a:t>
                      </a:r>
                      <a:r>
                        <a:rPr dirty="0" sz="9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9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su</a:t>
                      </a:r>
                      <a:r>
                        <a:rPr dirty="0" sz="9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capital</a:t>
                      </a:r>
                      <a:r>
                        <a:rPr dirty="0" sz="9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humano</a:t>
                      </a:r>
                      <a:r>
                        <a:rPr dirty="0" sz="9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para</a:t>
                      </a:r>
                      <a:r>
                        <a:rPr dirty="0" sz="9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adaptarse</a:t>
                      </a:r>
                      <a:r>
                        <a:rPr dirty="0" sz="900" spc="14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8735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</a:tcPr>
                </a:tc>
              </a:tr>
              <a:tr h="140335">
                <a:tc>
                  <a:txBody>
                    <a:bodyPr/>
                    <a:lstStyle/>
                    <a:p>
                      <a:pPr marL="71755">
                        <a:lnSpc>
                          <a:spcPts val="1005"/>
                        </a:lnSpc>
                      </a:pP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básico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ts val="1005"/>
                        </a:lnSpc>
                      </a:pP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900" spc="-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producción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ts val="1005"/>
                        </a:lnSpc>
                      </a:pP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cualquier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situación.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</a:tcPr>
                </a:tc>
              </a:tr>
              <a:tr h="43815">
                <a:tc rowSpan="2">
                  <a:txBody>
                    <a:bodyPr/>
                    <a:lstStyle/>
                    <a:p>
                      <a:pPr marL="71755">
                        <a:lnSpc>
                          <a:spcPts val="1060"/>
                        </a:lnSpc>
                      </a:pPr>
                      <a:r>
                        <a:rPr dirty="0" sz="9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</a:t>
                      </a:r>
                      <a:r>
                        <a:rPr dirty="0" sz="900" spc="-4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proceso</a:t>
                      </a:r>
                      <a:endParaRPr sz="900">
                        <a:latin typeface="Arial"/>
                        <a:cs typeface="Arial"/>
                      </a:endParaRPr>
                    </a:p>
                    <a:p>
                      <a:pPr marL="71755"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r>
                        <a:rPr dirty="0" sz="900" spc="3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productivo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B="0" marT="0">
                    <a:lnL w="6350">
                      <a:solidFill>
                        <a:srgbClr val="939598"/>
                      </a:solidFill>
                      <a:prstDash val="solid"/>
                    </a:lnL>
                    <a:lnB w="12700">
                      <a:solidFill>
                        <a:srgbClr val="A898C9"/>
                      </a:solidFill>
                      <a:prstDash val="solid"/>
                    </a:lnB>
                  </a:tcPr>
                </a:tc>
              </a:tr>
              <a:tr h="365125">
                <a:tc vMerge="1">
                  <a:txBody>
                    <a:bodyPr/>
                    <a:lstStyle/>
                    <a:p>
                      <a:pPr/>
                    </a:p>
                  </a:txBody>
                  <a:tcPr marL="0" marR="0" marB="0" marT="0">
                    <a:lnR w="6350">
                      <a:solidFill>
                        <a:srgbClr val="939598"/>
                      </a:solidFill>
                      <a:prstDash val="solid"/>
                    </a:lnR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Apoyo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en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gestión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8735">
                    <a:lnL w="6350">
                      <a:solidFill>
                        <a:srgbClr val="939598"/>
                      </a:solidFill>
                      <a:prstDash val="solid"/>
                    </a:lnL>
                    <a:lnR w="6350">
                      <a:solidFill>
                        <a:srgbClr val="939598"/>
                      </a:solidFill>
                      <a:prstDash val="solid"/>
                    </a:lnR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71755" marR="63500">
                        <a:lnSpc>
                          <a:spcPct val="101800"/>
                        </a:lnSpc>
                        <a:spcBef>
                          <a:spcPts val="285"/>
                        </a:spcBef>
                      </a:pPr>
                      <a:r>
                        <a:rPr dirty="0" sz="900" spc="-5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aporte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del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conocimiento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y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el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saber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hacer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trabajadores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facilita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la</a:t>
                      </a:r>
                      <a:r>
                        <a:rPr dirty="0" sz="900" spc="2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ges- </a:t>
                      </a:r>
                      <a:r>
                        <a:rPr dirty="0" sz="900" spc="-23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tión</a:t>
                      </a:r>
                      <a:r>
                        <a:rPr dirty="0" sz="900" spc="-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de</a:t>
                      </a:r>
                      <a:r>
                        <a:rPr dirty="0" sz="9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2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los</a:t>
                      </a:r>
                      <a:r>
                        <a:rPr dirty="0" sz="900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dirty="0" sz="900" spc="-15">
                          <a:solidFill>
                            <a:srgbClr val="231F20"/>
                          </a:solidFill>
                          <a:latin typeface="Arial"/>
                          <a:cs typeface="Arial"/>
                        </a:rPr>
                        <a:t>directivos.</a:t>
                      </a:r>
                      <a:endParaRPr sz="900">
                        <a:latin typeface="Arial"/>
                        <a:cs typeface="Arial"/>
                      </a:endParaRPr>
                    </a:p>
                  </a:txBody>
                  <a:tcPr marL="0" marR="0" marB="0" marT="36195">
                    <a:lnL w="6350">
                      <a:solidFill>
                        <a:srgbClr val="939598"/>
                      </a:solidFill>
                      <a:prstDash val="solid"/>
                    </a:lnL>
                    <a:lnT w="12700">
                      <a:solidFill>
                        <a:srgbClr val="A898C9"/>
                      </a:solidFill>
                      <a:prstDash val="solid"/>
                    </a:lnT>
                    <a:lnB w="12700">
                      <a:solidFill>
                        <a:srgbClr val="6D50A1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2537432" y="3884635"/>
            <a:ext cx="4460240" cy="5238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Aunando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dos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enfoques,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actividad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proceso,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puede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 decir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 b="1">
                <a:solidFill>
                  <a:srgbClr val="231F20"/>
                </a:solidFill>
                <a:latin typeface="Arial"/>
                <a:cs typeface="Arial"/>
              </a:rPr>
              <a:t>función</a:t>
            </a:r>
            <a:r>
              <a:rPr dirty="0" sz="1100" spc="-30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b="1">
                <a:solidFill>
                  <a:srgbClr val="231F20"/>
                </a:solidFill>
                <a:latin typeface="Arial"/>
                <a:cs typeface="Arial"/>
              </a:rPr>
              <a:t>básica</a:t>
            </a:r>
            <a:r>
              <a:rPr dirty="0" sz="1100" spc="-25" b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del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</a:t>
            </a:r>
            <a:r>
              <a:rPr dirty="0" sz="1100" spc="-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es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constituir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venta-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ja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diferenciadora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de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respecto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al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resto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de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empresas.</a:t>
            </a:r>
            <a:endParaRPr sz="11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537432" y="4609831"/>
            <a:ext cx="4459605" cy="10998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860"/>
              </a:lnSpc>
              <a:spcBef>
                <a:spcPts val="100"/>
              </a:spcBef>
            </a:pP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2.3.</a:t>
            </a:r>
            <a:r>
              <a:rPr dirty="0" sz="1600" spc="34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75">
                <a:solidFill>
                  <a:srgbClr val="231F20"/>
                </a:solidFill>
                <a:latin typeface="Calibri"/>
                <a:cs typeface="Calibri"/>
              </a:rPr>
              <a:t>EL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30">
                <a:solidFill>
                  <a:srgbClr val="231F20"/>
                </a:solidFill>
                <a:latin typeface="Calibri"/>
                <a:cs typeface="Calibri"/>
              </a:rPr>
              <a:t>CAPITAL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55">
                <a:solidFill>
                  <a:srgbClr val="231F20"/>
                </a:solidFill>
                <a:latin typeface="Calibri"/>
                <a:cs typeface="Calibri"/>
              </a:rPr>
              <a:t>HUMANO</a:t>
            </a:r>
            <a:endParaRPr sz="1600">
              <a:latin typeface="Calibri"/>
              <a:cs typeface="Calibri"/>
            </a:endParaRPr>
          </a:p>
          <a:p>
            <a:pPr marL="441959">
              <a:lnSpc>
                <a:spcPts val="1860"/>
              </a:lnSpc>
            </a:pPr>
            <a:r>
              <a:rPr dirty="0" sz="1600" spc="114">
                <a:solidFill>
                  <a:srgbClr val="231F20"/>
                </a:solidFill>
                <a:latin typeface="Calibri"/>
                <a:cs typeface="Calibri"/>
              </a:rPr>
              <a:t>COMO</a:t>
            </a:r>
            <a:r>
              <a:rPr dirty="0" sz="16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>
                <a:solidFill>
                  <a:srgbClr val="231F20"/>
                </a:solidFill>
                <a:latin typeface="Calibri"/>
                <a:cs typeface="Calibri"/>
              </a:rPr>
              <a:t>VENTAJA</a:t>
            </a:r>
            <a:r>
              <a:rPr dirty="0" sz="16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600" spc="-25">
                <a:solidFill>
                  <a:srgbClr val="231F20"/>
                </a:solidFill>
                <a:latin typeface="Calibri"/>
                <a:cs typeface="Calibri"/>
              </a:rPr>
              <a:t>COMPETITIVA</a:t>
            </a:r>
            <a:endParaRPr sz="1600">
              <a:latin typeface="Calibri"/>
              <a:cs typeface="Calibri"/>
            </a:endParaRPr>
          </a:p>
          <a:p>
            <a:pPr algn="just" marL="12700" marR="5080">
              <a:lnSpc>
                <a:spcPts val="1300"/>
              </a:lnSpc>
              <a:spcBef>
                <a:spcPts val="875"/>
              </a:spcBef>
            </a:pP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Como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acabamos de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explicar,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la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sociedad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actual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constituye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100" spc="15">
                <a:solidFill>
                  <a:srgbClr val="231F20"/>
                </a:solidFill>
                <a:latin typeface="Arial"/>
                <a:cs typeface="Arial"/>
              </a:rPr>
              <a:t>principio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determinante </a:t>
            </a:r>
            <a:r>
              <a:rPr dirty="0" sz="1100" spc="-25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hora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obtener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1100" spc="-15" i="1">
                <a:solidFill>
                  <a:srgbClr val="231F20"/>
                </a:solidFill>
                <a:latin typeface="Arial"/>
                <a:cs typeface="Arial"/>
              </a:rPr>
              <a:t>ventaja </a:t>
            </a:r>
            <a:r>
              <a:rPr dirty="0" sz="1100" spc="-1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 i="1">
                <a:solidFill>
                  <a:srgbClr val="231F20"/>
                </a:solidFill>
                <a:latin typeface="Arial"/>
                <a:cs typeface="Arial"/>
              </a:rPr>
              <a:t>competitiva.</a:t>
            </a:r>
            <a:endParaRPr sz="11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550132" y="5826405"/>
            <a:ext cx="4434205" cy="0"/>
          </a:xfrm>
          <a:custGeom>
            <a:avLst/>
            <a:gdLst/>
            <a:ahLst/>
            <a:cxnLst/>
            <a:rect l="l" t="t" r="r" b="b"/>
            <a:pathLst>
              <a:path w="4434205" h="0">
                <a:moveTo>
                  <a:pt x="0" y="0"/>
                </a:moveTo>
                <a:lnTo>
                  <a:pt x="4433874" y="0"/>
                </a:lnTo>
              </a:path>
            </a:pathLst>
          </a:custGeom>
          <a:ln w="6350">
            <a:solidFill>
              <a:srgbClr val="B7AAD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2537432" y="5827481"/>
            <a:ext cx="1344295" cy="177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" spc="20" b="1">
                <a:solidFill>
                  <a:srgbClr val="231F20"/>
                </a:solidFill>
                <a:latin typeface="Century Gothic"/>
                <a:cs typeface="Century Gothic"/>
              </a:rPr>
              <a:t>Ventaja</a:t>
            </a:r>
            <a:r>
              <a:rPr dirty="0" sz="1000" spc="10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20" b="1">
                <a:solidFill>
                  <a:srgbClr val="231F20"/>
                </a:solidFill>
                <a:latin typeface="Century Gothic"/>
                <a:cs typeface="Century Gothic"/>
              </a:rPr>
              <a:t>competitiva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550134" y="6024778"/>
            <a:ext cx="4434205" cy="598805"/>
          </a:xfrm>
          <a:prstGeom prst="rect">
            <a:avLst/>
          </a:prstGeom>
          <a:solidFill>
            <a:srgbClr val="C6BDDD"/>
          </a:solidFill>
        </p:spPr>
        <p:txBody>
          <a:bodyPr wrap="square" lIns="0" tIns="70485" rIns="0" bIns="0" rtlCol="0" vert="horz">
            <a:spAutoFit/>
          </a:bodyPr>
          <a:lstStyle/>
          <a:p>
            <a:pPr algn="just" marL="100965" marR="93345">
              <a:lnSpc>
                <a:spcPts val="1200"/>
              </a:lnSpc>
              <a:spcBef>
                <a:spcPts val="555"/>
              </a:spcBef>
            </a:pP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Según 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M.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Porter, una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empresa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tiene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una ventaja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competitiva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cuando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ofrece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1000" spc="-3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mercado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producto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superior, en </a:t>
            </a:r>
            <a:r>
              <a:rPr dirty="0" sz="1000" spc="-25" i="1">
                <a:solidFill>
                  <a:srgbClr val="231F20"/>
                </a:solidFill>
                <a:latin typeface="Arial"/>
                <a:cs typeface="Arial"/>
              </a:rPr>
              <a:t>algún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atributo,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a la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media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sus </a:t>
            </a:r>
            <a:r>
              <a:rPr dirty="0" sz="1000" spc="5" i="1">
                <a:solidFill>
                  <a:srgbClr val="231F20"/>
                </a:solidFill>
                <a:latin typeface="Arial"/>
                <a:cs typeface="Arial"/>
              </a:rPr>
              <a:t>compe</a:t>
            </a:r>
            <a:r>
              <a:rPr dirty="0" sz="1200" spc="5" i="1">
                <a:solidFill>
                  <a:srgbClr val="231F20"/>
                </a:solidFill>
                <a:latin typeface="Arial"/>
                <a:cs typeface="Arial"/>
              </a:rPr>
              <a:t>­ </a:t>
            </a:r>
            <a:r>
              <a:rPr dirty="0" sz="1200" spc="1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tidores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y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5" i="1">
                <a:solidFill>
                  <a:srgbClr val="231F20"/>
                </a:solidFill>
                <a:latin typeface="Arial"/>
                <a:cs typeface="Arial"/>
              </a:rPr>
              <a:t>puede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20" i="1">
                <a:solidFill>
                  <a:srgbClr val="231F20"/>
                </a:solidFill>
                <a:latin typeface="Arial"/>
                <a:cs typeface="Arial"/>
              </a:rPr>
              <a:t>mantener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la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ventaja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30" i="1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40" i="1">
                <a:solidFill>
                  <a:srgbClr val="231F20"/>
                </a:solidFill>
                <a:latin typeface="Arial"/>
                <a:cs typeface="Arial"/>
              </a:rPr>
              <a:t>el</a:t>
            </a:r>
            <a:r>
              <a:rPr dirty="0" sz="100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000" spc="-10" i="1">
                <a:solidFill>
                  <a:srgbClr val="231F20"/>
                </a:solidFill>
                <a:latin typeface="Arial"/>
                <a:cs typeface="Arial"/>
              </a:rPr>
              <a:t>tiempo.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537432" y="6727949"/>
            <a:ext cx="4460240" cy="1019175"/>
          </a:xfrm>
          <a:prstGeom prst="rect">
            <a:avLst/>
          </a:prstGeom>
        </p:spPr>
        <p:txBody>
          <a:bodyPr wrap="square" lIns="0" tIns="20320" rIns="0" bIns="0" rtlCol="0" vert="horz">
            <a:spAutoFit/>
          </a:bodyPr>
          <a:lstStyle/>
          <a:p>
            <a:pPr algn="just" marL="12700" marR="5080">
              <a:lnSpc>
                <a:spcPts val="1300"/>
              </a:lnSpc>
              <a:spcBef>
                <a:spcPts val="160"/>
              </a:spcBef>
            </a:pPr>
            <a:r>
              <a:rPr dirty="0" sz="1100" spc="-3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mismo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Porter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indica que sólo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hay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tres </a:t>
            </a:r>
            <a:r>
              <a:rPr dirty="0" sz="1100" spc="5" b="1">
                <a:solidFill>
                  <a:srgbClr val="231F20"/>
                </a:solidFill>
                <a:latin typeface="Arial"/>
                <a:cs typeface="Arial"/>
              </a:rPr>
              <a:t>estrategias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posibles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1100" spc="40">
                <a:solidFill>
                  <a:srgbClr val="231F20"/>
                </a:solidFill>
                <a:latin typeface="Arial"/>
                <a:cs typeface="Arial"/>
              </a:rPr>
              <a:t>ob-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tener ventajas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competitivas: </a:t>
            </a:r>
            <a:r>
              <a:rPr dirty="0" sz="1100" spc="-5" i="1">
                <a:solidFill>
                  <a:srgbClr val="231F20"/>
                </a:solidFill>
                <a:latin typeface="Arial"/>
                <a:cs typeface="Arial"/>
              </a:rPr>
              <a:t>liderazgo </a:t>
            </a:r>
            <a:r>
              <a:rPr dirty="0" sz="1100" spc="-15" i="1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costes, diferenciación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1100" spc="15" i="1">
                <a:solidFill>
                  <a:srgbClr val="231F20"/>
                </a:solidFill>
                <a:latin typeface="Arial"/>
                <a:cs typeface="Arial"/>
              </a:rPr>
              <a:t>enfo- </a:t>
            </a:r>
            <a:r>
              <a:rPr dirty="0" sz="1100" spc="-295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que</a:t>
            </a:r>
            <a:r>
              <a:rPr dirty="0" sz="1100" spc="-4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 i="1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1100" spc="-4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 i="1">
                <a:solidFill>
                  <a:srgbClr val="231F20"/>
                </a:solidFill>
                <a:latin typeface="Arial"/>
                <a:cs typeface="Arial"/>
              </a:rPr>
              <a:t>un</a:t>
            </a:r>
            <a:r>
              <a:rPr dirty="0" sz="1100" spc="-4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i="1">
                <a:solidFill>
                  <a:srgbClr val="231F20"/>
                </a:solidFill>
                <a:latin typeface="Arial"/>
                <a:cs typeface="Arial"/>
              </a:rPr>
              <a:t>segmento</a:t>
            </a:r>
            <a:r>
              <a:rPr dirty="0" sz="1100" spc="-4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4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 i="1">
                <a:solidFill>
                  <a:srgbClr val="231F20"/>
                </a:solidFill>
                <a:latin typeface="Arial"/>
                <a:cs typeface="Arial"/>
              </a:rPr>
              <a:t>mercado.</a:t>
            </a:r>
            <a:r>
              <a:rPr dirty="0" sz="1100" spc="-40" i="1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Cualquiera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las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tres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estrategias</a:t>
            </a:r>
            <a:r>
              <a:rPr dirty="0" sz="11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-10">
                <a:solidFill>
                  <a:srgbClr val="231F20"/>
                </a:solidFill>
                <a:latin typeface="Arial"/>
                <a:cs typeface="Arial"/>
              </a:rPr>
              <a:t>elija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basa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en el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«saber hacer»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mejor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que los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demás y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única </a:t>
            </a:r>
            <a:r>
              <a:rPr dirty="0" sz="1100" spc="40">
                <a:solidFill>
                  <a:srgbClr val="231F20"/>
                </a:solidFill>
                <a:latin typeface="Arial"/>
                <a:cs typeface="Arial"/>
              </a:rPr>
              <a:t>po-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sibilidad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real </a:t>
            </a:r>
            <a:r>
              <a:rPr dirty="0" sz="11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lograr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ese </a:t>
            </a:r>
            <a:r>
              <a:rPr dirty="0" sz="1100" spc="-20">
                <a:solidFill>
                  <a:srgbClr val="231F20"/>
                </a:solidFill>
                <a:latin typeface="Arial"/>
                <a:cs typeface="Arial"/>
              </a:rPr>
              <a:t>«saber hacer» </a:t>
            </a:r>
            <a:r>
              <a:rPr dirty="0" sz="1100" spc="-15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contar </a:t>
            </a:r>
            <a:r>
              <a:rPr dirty="0" sz="1100" spc="20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1100" spc="-5">
                <a:solidFill>
                  <a:srgbClr val="231F20"/>
                </a:solidFill>
                <a:latin typeface="Arial"/>
                <a:cs typeface="Arial"/>
              </a:rPr>
              <a:t>un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buen </a:t>
            </a:r>
            <a:r>
              <a:rPr dirty="0" sz="1100" spc="10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1100" spc="-29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1100">
                <a:solidFill>
                  <a:srgbClr val="231F20"/>
                </a:solidFill>
                <a:latin typeface="Arial"/>
                <a:cs typeface="Arial"/>
              </a:rPr>
              <a:t>humano:</a:t>
            </a:r>
            <a:endParaRPr sz="1100">
              <a:latin typeface="Arial"/>
              <a:cs typeface="Arial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575995" y="7666204"/>
            <a:ext cx="1815464" cy="2306320"/>
            <a:chOff x="575995" y="7666204"/>
            <a:chExt cx="1815464" cy="2306320"/>
          </a:xfrm>
        </p:grpSpPr>
        <p:sp>
          <p:nvSpPr>
            <p:cNvPr id="14" name="object 14"/>
            <p:cNvSpPr/>
            <p:nvPr/>
          </p:nvSpPr>
          <p:spPr>
            <a:xfrm>
              <a:off x="575995" y="7672554"/>
              <a:ext cx="1815464" cy="0"/>
            </a:xfrm>
            <a:custGeom>
              <a:avLst/>
              <a:gdLst/>
              <a:ahLst/>
              <a:cxnLst/>
              <a:rect l="l" t="t" r="r" b="b"/>
              <a:pathLst>
                <a:path w="1815464" h="0">
                  <a:moveTo>
                    <a:pt x="0" y="0"/>
                  </a:moveTo>
                  <a:lnTo>
                    <a:pt x="1815198" y="0"/>
                  </a:lnTo>
                </a:path>
              </a:pathLst>
            </a:custGeom>
            <a:ln w="1270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579170" y="7701820"/>
              <a:ext cx="0" cy="221615"/>
            </a:xfrm>
            <a:custGeom>
              <a:avLst/>
              <a:gdLst/>
              <a:ahLst/>
              <a:cxnLst/>
              <a:rect l="l" t="t" r="r" b="b"/>
              <a:pathLst>
                <a:path w="0" h="221615">
                  <a:moveTo>
                    <a:pt x="0" y="221386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579170" y="7678899"/>
              <a:ext cx="0" cy="275590"/>
            </a:xfrm>
            <a:custGeom>
              <a:avLst/>
              <a:gdLst/>
              <a:ahLst/>
              <a:cxnLst/>
              <a:rect l="l" t="t" r="r" b="b"/>
              <a:pathLst>
                <a:path w="0" h="275590">
                  <a:moveTo>
                    <a:pt x="0" y="274993"/>
                  </a:moveTo>
                  <a:lnTo>
                    <a:pt x="0" y="259841"/>
                  </a:lnTo>
                </a:path>
                <a:path w="0" h="275590">
                  <a:moveTo>
                    <a:pt x="0" y="15151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2388019" y="7701820"/>
              <a:ext cx="0" cy="221615"/>
            </a:xfrm>
            <a:custGeom>
              <a:avLst/>
              <a:gdLst/>
              <a:ahLst/>
              <a:cxnLst/>
              <a:rect l="l" t="t" r="r" b="b"/>
              <a:pathLst>
                <a:path w="0" h="221615">
                  <a:moveTo>
                    <a:pt x="0" y="221386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/>
            <p:cNvSpPr/>
            <p:nvPr/>
          </p:nvSpPr>
          <p:spPr>
            <a:xfrm>
              <a:off x="2388019" y="7678899"/>
              <a:ext cx="0" cy="275590"/>
            </a:xfrm>
            <a:custGeom>
              <a:avLst/>
              <a:gdLst/>
              <a:ahLst/>
              <a:cxnLst/>
              <a:rect l="l" t="t" r="r" b="b"/>
              <a:pathLst>
                <a:path w="0" h="275590">
                  <a:moveTo>
                    <a:pt x="0" y="274993"/>
                  </a:moveTo>
                  <a:lnTo>
                    <a:pt x="0" y="259841"/>
                  </a:lnTo>
                </a:path>
                <a:path w="0" h="275590">
                  <a:moveTo>
                    <a:pt x="0" y="15151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575995" y="9965901"/>
              <a:ext cx="1815464" cy="0"/>
            </a:xfrm>
            <a:custGeom>
              <a:avLst/>
              <a:gdLst/>
              <a:ahLst/>
              <a:cxnLst/>
              <a:rect l="l" t="t" r="r" b="b"/>
              <a:pathLst>
                <a:path w="1815464" h="0">
                  <a:moveTo>
                    <a:pt x="0" y="0"/>
                  </a:moveTo>
                  <a:lnTo>
                    <a:pt x="1815198" y="0"/>
                  </a:lnTo>
                </a:path>
              </a:pathLst>
            </a:custGeom>
            <a:ln w="1270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579170" y="7976183"/>
              <a:ext cx="0" cy="1953895"/>
            </a:xfrm>
            <a:custGeom>
              <a:avLst/>
              <a:gdLst/>
              <a:ahLst/>
              <a:cxnLst/>
              <a:rect l="l" t="t" r="r" b="b"/>
              <a:pathLst>
                <a:path w="0" h="1953895">
                  <a:moveTo>
                    <a:pt x="0" y="1953628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/>
            <p:cNvSpPr/>
            <p:nvPr/>
          </p:nvSpPr>
          <p:spPr>
            <a:xfrm>
              <a:off x="579170" y="7953890"/>
              <a:ext cx="0" cy="2005964"/>
            </a:xfrm>
            <a:custGeom>
              <a:avLst/>
              <a:gdLst/>
              <a:ahLst/>
              <a:cxnLst/>
              <a:rect l="l" t="t" r="r" b="b"/>
              <a:pathLst>
                <a:path w="0" h="2005965">
                  <a:moveTo>
                    <a:pt x="0" y="2005660"/>
                  </a:moveTo>
                  <a:lnTo>
                    <a:pt x="0" y="1990826"/>
                  </a:lnTo>
                </a:path>
                <a:path w="0" h="2005965">
                  <a:moveTo>
                    <a:pt x="0" y="14833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2388019" y="7976183"/>
              <a:ext cx="0" cy="1953895"/>
            </a:xfrm>
            <a:custGeom>
              <a:avLst/>
              <a:gdLst/>
              <a:ahLst/>
              <a:cxnLst/>
              <a:rect l="l" t="t" r="r" b="b"/>
              <a:pathLst>
                <a:path w="0" h="1953895">
                  <a:moveTo>
                    <a:pt x="0" y="1953628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  <a:prstDash val="sysDash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2388019" y="7953890"/>
              <a:ext cx="0" cy="2005964"/>
            </a:xfrm>
            <a:custGeom>
              <a:avLst/>
              <a:gdLst/>
              <a:ahLst/>
              <a:cxnLst/>
              <a:rect l="l" t="t" r="r" b="b"/>
              <a:pathLst>
                <a:path w="0" h="2005965">
                  <a:moveTo>
                    <a:pt x="0" y="2005660"/>
                  </a:moveTo>
                  <a:lnTo>
                    <a:pt x="0" y="1990826"/>
                  </a:lnTo>
                </a:path>
                <a:path w="0" h="2005965">
                  <a:moveTo>
                    <a:pt x="0" y="14833"/>
                  </a:moveTo>
                  <a:lnTo>
                    <a:pt x="0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/>
            <p:cNvSpPr/>
            <p:nvPr/>
          </p:nvSpPr>
          <p:spPr>
            <a:xfrm>
              <a:off x="582345" y="7953892"/>
              <a:ext cx="1802764" cy="0"/>
            </a:xfrm>
            <a:custGeom>
              <a:avLst/>
              <a:gdLst/>
              <a:ahLst/>
              <a:cxnLst/>
              <a:rect l="l" t="t" r="r" b="b"/>
              <a:pathLst>
                <a:path w="1802764" h="0">
                  <a:moveTo>
                    <a:pt x="0" y="0"/>
                  </a:moveTo>
                  <a:lnTo>
                    <a:pt x="1802498" y="0"/>
                  </a:lnTo>
                </a:path>
              </a:pathLst>
            </a:custGeom>
            <a:ln w="6350">
              <a:solidFill>
                <a:srgbClr val="008FC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5" name="object 25"/>
          <p:cNvSpPr txBox="1"/>
          <p:nvPr/>
        </p:nvSpPr>
        <p:spPr>
          <a:xfrm>
            <a:off x="556945" y="7629766"/>
            <a:ext cx="1853564" cy="2997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1465">
              <a:lnSpc>
                <a:spcPct val="100000"/>
              </a:lnSpc>
              <a:spcBef>
                <a:spcPts val="100"/>
              </a:spcBef>
            </a:pPr>
            <a:r>
              <a:rPr dirty="0" baseline="6172" sz="2700" spc="-37">
                <a:solidFill>
                  <a:srgbClr val="231F20"/>
                </a:solidFill>
                <a:latin typeface="Calibri"/>
                <a:cs typeface="Calibri"/>
              </a:rPr>
              <a:t>¿</a:t>
            </a:r>
            <a:r>
              <a:rPr dirty="0" sz="1800" spc="-25">
                <a:solidFill>
                  <a:srgbClr val="231F20"/>
                </a:solidFill>
                <a:latin typeface="Calibri"/>
                <a:cs typeface="Calibri"/>
              </a:rPr>
              <a:t>Sabías</a:t>
            </a:r>
            <a:r>
              <a:rPr dirty="0" sz="1800" spc="14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800" spc="-130">
                <a:solidFill>
                  <a:srgbClr val="231F20"/>
                </a:solidFill>
                <a:latin typeface="Calibri"/>
                <a:cs typeface="Calibri"/>
              </a:rPr>
              <a:t>que...?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582345" y="8035500"/>
            <a:ext cx="1802764" cy="18389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3825" marR="114935">
              <a:lnSpc>
                <a:spcPct val="101800"/>
              </a:lnSpc>
              <a:spcBef>
                <a:spcPts val="80"/>
              </a:spcBef>
            </a:pP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contra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creencia de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liderazgo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costes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obtiene recortando los gastos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de personal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la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calidad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del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producto,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verdadera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fuente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del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liderazgo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en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costes</a:t>
            </a:r>
            <a:r>
              <a:rPr dirty="0" sz="900" spc="-4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está</a:t>
            </a:r>
            <a:r>
              <a:rPr dirty="0" sz="900" spc="-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-24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f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t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o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x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p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r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n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i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75">
                <a:solidFill>
                  <a:srgbClr val="231F20"/>
                </a:solidFill>
                <a:latin typeface="Arial"/>
                <a:cs typeface="Arial"/>
              </a:rPr>
              <a:t>(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h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e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r</a:t>
            </a:r>
            <a:r>
              <a:rPr dirty="0" sz="900" spc="-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</a:t>
            </a:r>
            <a:r>
              <a:rPr dirty="0" sz="900" spc="-25">
                <a:solidFill>
                  <a:srgbClr val="231F20"/>
                </a:solidFill>
                <a:latin typeface="Arial"/>
                <a:cs typeface="Arial"/>
              </a:rPr>
              <a:t>a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  cosas muy bien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debido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cuenta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con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los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mejores)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economías de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escala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(lograr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cada </a:t>
            </a:r>
            <a:r>
              <a:rPr dirty="0" sz="900" spc="35">
                <a:solidFill>
                  <a:srgbClr val="231F20"/>
                </a:solidFill>
                <a:latin typeface="Arial"/>
                <a:cs typeface="Arial"/>
              </a:rPr>
              <a:t>unidad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producto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sea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menos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costosa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al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producir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más).</a:t>
            </a:r>
            <a:endParaRPr sz="90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689997" y="8073904"/>
            <a:ext cx="212725" cy="0"/>
          </a:xfrm>
          <a:custGeom>
            <a:avLst/>
            <a:gdLst/>
            <a:ahLst/>
            <a:cxnLst/>
            <a:rect l="l" t="t" r="r" b="b"/>
            <a:pathLst>
              <a:path w="212725" h="0">
                <a:moveTo>
                  <a:pt x="0" y="0"/>
                </a:moveTo>
                <a:lnTo>
                  <a:pt x="212477" y="0"/>
                </a:lnTo>
              </a:path>
            </a:pathLst>
          </a:custGeom>
          <a:ln w="6350">
            <a:solidFill>
              <a:srgbClr val="9D9FA2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grpSp>
        <p:nvGrpSpPr>
          <p:cNvPr id="28" name="object 28"/>
          <p:cNvGrpSpPr/>
          <p:nvPr/>
        </p:nvGrpSpPr>
        <p:grpSpPr>
          <a:xfrm>
            <a:off x="5766796" y="8067555"/>
            <a:ext cx="723265" cy="511175"/>
            <a:chOff x="5766796" y="8067555"/>
            <a:chExt cx="723265" cy="511175"/>
          </a:xfrm>
        </p:grpSpPr>
        <p:sp>
          <p:nvSpPr>
            <p:cNvPr id="29" name="object 29"/>
            <p:cNvSpPr/>
            <p:nvPr/>
          </p:nvSpPr>
          <p:spPr>
            <a:xfrm>
              <a:off x="5769971" y="8073904"/>
              <a:ext cx="713740" cy="0"/>
            </a:xfrm>
            <a:custGeom>
              <a:avLst/>
              <a:gdLst/>
              <a:ahLst/>
              <a:cxnLst/>
              <a:rect l="l" t="t" r="r" b="b"/>
              <a:pathLst>
                <a:path w="713739" h="0">
                  <a:moveTo>
                    <a:pt x="0" y="0"/>
                  </a:moveTo>
                  <a:lnTo>
                    <a:pt x="713239" y="0"/>
                  </a:lnTo>
                </a:path>
              </a:pathLst>
            </a:custGeom>
            <a:ln w="6350">
              <a:solidFill>
                <a:srgbClr val="9D9FA2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/>
            <p:cNvSpPr/>
            <p:nvPr/>
          </p:nvSpPr>
          <p:spPr>
            <a:xfrm>
              <a:off x="6486382" y="8070730"/>
              <a:ext cx="0" cy="504825"/>
            </a:xfrm>
            <a:custGeom>
              <a:avLst/>
              <a:gdLst/>
              <a:ahLst/>
              <a:cxnLst/>
              <a:rect l="l" t="t" r="r" b="b"/>
              <a:pathLst>
                <a:path w="0" h="504825">
                  <a:moveTo>
                    <a:pt x="0" y="0"/>
                  </a:moveTo>
                  <a:lnTo>
                    <a:pt x="0" y="504334"/>
                  </a:lnTo>
                </a:path>
              </a:pathLst>
            </a:custGeom>
            <a:ln w="6350">
              <a:solidFill>
                <a:srgbClr val="9D9FA2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1" name="object 31"/>
          <p:cNvSpPr/>
          <p:nvPr/>
        </p:nvSpPr>
        <p:spPr>
          <a:xfrm>
            <a:off x="5769971" y="8767154"/>
            <a:ext cx="212725" cy="0"/>
          </a:xfrm>
          <a:custGeom>
            <a:avLst/>
            <a:gdLst/>
            <a:ahLst/>
            <a:cxnLst/>
            <a:rect l="l" t="t" r="r" b="b"/>
            <a:pathLst>
              <a:path w="212725" h="0">
                <a:moveTo>
                  <a:pt x="0" y="0"/>
                </a:moveTo>
                <a:lnTo>
                  <a:pt x="212436" y="0"/>
                </a:lnTo>
              </a:path>
            </a:pathLst>
          </a:custGeom>
          <a:ln w="6350">
            <a:solidFill>
              <a:srgbClr val="9D9FA2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32" name="object 32"/>
          <p:cNvSpPr/>
          <p:nvPr/>
        </p:nvSpPr>
        <p:spPr>
          <a:xfrm>
            <a:off x="3689997" y="8767154"/>
            <a:ext cx="212725" cy="0"/>
          </a:xfrm>
          <a:custGeom>
            <a:avLst/>
            <a:gdLst/>
            <a:ahLst/>
            <a:cxnLst/>
            <a:rect l="l" t="t" r="r" b="b"/>
            <a:pathLst>
              <a:path w="212725" h="0">
                <a:moveTo>
                  <a:pt x="0" y="0"/>
                </a:moveTo>
                <a:lnTo>
                  <a:pt x="212477" y="0"/>
                </a:lnTo>
              </a:path>
            </a:pathLst>
          </a:custGeom>
          <a:ln w="6350">
            <a:solidFill>
              <a:srgbClr val="9D9FA2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sp>
        <p:nvSpPr>
          <p:cNvPr id="33" name="object 33"/>
          <p:cNvSpPr/>
          <p:nvPr/>
        </p:nvSpPr>
        <p:spPr>
          <a:xfrm>
            <a:off x="3689997" y="9593067"/>
            <a:ext cx="212725" cy="0"/>
          </a:xfrm>
          <a:custGeom>
            <a:avLst/>
            <a:gdLst/>
            <a:ahLst/>
            <a:cxnLst/>
            <a:rect l="l" t="t" r="r" b="b"/>
            <a:pathLst>
              <a:path w="212725" h="0">
                <a:moveTo>
                  <a:pt x="0" y="0"/>
                </a:moveTo>
                <a:lnTo>
                  <a:pt x="212477" y="0"/>
                </a:lnTo>
              </a:path>
            </a:pathLst>
          </a:custGeom>
          <a:ln w="6350">
            <a:solidFill>
              <a:srgbClr val="9D9FA2"/>
            </a:solidFill>
            <a:prstDash val="sysDot"/>
          </a:ln>
        </p:spPr>
        <p:txBody>
          <a:bodyPr wrap="square" lIns="0" tIns="0" rIns="0" bIns="0" rtlCol="0"/>
          <a:lstStyle/>
          <a:p/>
        </p:txBody>
      </p:sp>
      <p:grpSp>
        <p:nvGrpSpPr>
          <p:cNvPr id="34" name="object 34"/>
          <p:cNvGrpSpPr/>
          <p:nvPr/>
        </p:nvGrpSpPr>
        <p:grpSpPr>
          <a:xfrm>
            <a:off x="5766796" y="8956065"/>
            <a:ext cx="726440" cy="643890"/>
            <a:chOff x="5766796" y="8956065"/>
            <a:chExt cx="726440" cy="643890"/>
          </a:xfrm>
        </p:grpSpPr>
        <p:sp>
          <p:nvSpPr>
            <p:cNvPr id="35" name="object 35"/>
            <p:cNvSpPr/>
            <p:nvPr/>
          </p:nvSpPr>
          <p:spPr>
            <a:xfrm>
              <a:off x="5769971" y="9593067"/>
              <a:ext cx="720090" cy="0"/>
            </a:xfrm>
            <a:custGeom>
              <a:avLst/>
              <a:gdLst/>
              <a:ahLst/>
              <a:cxnLst/>
              <a:rect l="l" t="t" r="r" b="b"/>
              <a:pathLst>
                <a:path w="720089" h="0">
                  <a:moveTo>
                    <a:pt x="0" y="0"/>
                  </a:moveTo>
                  <a:lnTo>
                    <a:pt x="719589" y="0"/>
                  </a:lnTo>
                </a:path>
              </a:pathLst>
            </a:custGeom>
            <a:ln w="6350">
              <a:solidFill>
                <a:srgbClr val="9D9FA2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/>
            <p:cNvSpPr/>
            <p:nvPr/>
          </p:nvSpPr>
          <p:spPr>
            <a:xfrm>
              <a:off x="6486382" y="8959240"/>
              <a:ext cx="0" cy="637540"/>
            </a:xfrm>
            <a:custGeom>
              <a:avLst/>
              <a:gdLst/>
              <a:ahLst/>
              <a:cxnLst/>
              <a:rect l="l" t="t" r="r" b="b"/>
              <a:pathLst>
                <a:path w="0" h="637540">
                  <a:moveTo>
                    <a:pt x="0" y="0"/>
                  </a:moveTo>
                  <a:lnTo>
                    <a:pt x="0" y="637001"/>
                  </a:lnTo>
                </a:path>
              </a:pathLst>
            </a:custGeom>
            <a:ln w="6350">
              <a:solidFill>
                <a:srgbClr val="9D9FA2"/>
              </a:solidFill>
              <a:prstDash val="sysDot"/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7" name="object 37"/>
          <p:cNvSpPr txBox="1"/>
          <p:nvPr/>
        </p:nvSpPr>
        <p:spPr>
          <a:xfrm>
            <a:off x="2550134" y="7881810"/>
            <a:ext cx="1140460" cy="3841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2865">
              <a:lnSpc>
                <a:spcPct val="100000"/>
              </a:lnSpc>
              <a:spcBef>
                <a:spcPts val="325"/>
              </a:spcBef>
            </a:pPr>
            <a:r>
              <a:rPr dirty="0" sz="1000" spc="20">
                <a:solidFill>
                  <a:srgbClr val="231F20"/>
                </a:solidFill>
                <a:latin typeface="Calibri"/>
                <a:cs typeface="Calibri"/>
              </a:rPr>
              <a:t>Productividad</a:t>
            </a:r>
            <a:endParaRPr sz="1000">
              <a:latin typeface="Calibri"/>
              <a:cs typeface="Calibri"/>
            </a:endParaRPr>
          </a:p>
          <a:p>
            <a:pPr marL="62865">
              <a:lnSpc>
                <a:spcPct val="100000"/>
              </a:lnSpc>
            </a:pP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1000" spc="6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empleados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2550134" y="8575065"/>
            <a:ext cx="1140460" cy="3841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2865" marR="100330">
              <a:lnSpc>
                <a:spcPct val="100000"/>
              </a:lnSpc>
              <a:spcBef>
                <a:spcPts val="325"/>
              </a:spcBef>
            </a:pP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Competitividad </a:t>
            </a:r>
            <a:r>
              <a:rPr dirty="0" sz="10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empleados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2550134" y="9400984"/>
            <a:ext cx="1140460" cy="384175"/>
          </a:xfrm>
          <a:prstGeom prst="rect">
            <a:avLst/>
          </a:prstGeom>
          <a:solidFill>
            <a:srgbClr val="BEB3D8"/>
          </a:solidFill>
        </p:spPr>
        <p:txBody>
          <a:bodyPr wrap="square" lIns="0" tIns="41275" rIns="0" bIns="0" rtlCol="0" vert="horz">
            <a:spAutoFit/>
          </a:bodyPr>
          <a:lstStyle/>
          <a:p>
            <a:pPr marL="62865" marR="100330">
              <a:lnSpc>
                <a:spcPct val="100000"/>
              </a:lnSpc>
              <a:spcBef>
                <a:spcPts val="325"/>
              </a:spcBef>
            </a:pPr>
            <a:r>
              <a:rPr dirty="0" sz="1000" spc="45">
                <a:solidFill>
                  <a:srgbClr val="231F20"/>
                </a:solidFill>
                <a:latin typeface="Calibri"/>
                <a:cs typeface="Calibri"/>
              </a:rPr>
              <a:t>Especialización 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35">
                <a:solidFill>
                  <a:srgbClr val="231F20"/>
                </a:solidFill>
                <a:latin typeface="Calibri"/>
                <a:cs typeface="Calibri"/>
              </a:rPr>
              <a:t>de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1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1000" spc="5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1000" spc="25">
                <a:solidFill>
                  <a:srgbClr val="231F20"/>
                </a:solidFill>
                <a:latin typeface="Calibri"/>
                <a:cs typeface="Calibri"/>
              </a:rPr>
              <a:t>empleados</a:t>
            </a:r>
            <a:endParaRPr sz="1000">
              <a:latin typeface="Calibri"/>
              <a:cs typeface="Calibri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3902474" y="7836245"/>
            <a:ext cx="1867535" cy="475615"/>
          </a:xfrm>
          <a:prstGeom prst="rect">
            <a:avLst/>
          </a:prstGeom>
          <a:solidFill>
            <a:srgbClr val="E0DBED"/>
          </a:solidFill>
        </p:spPr>
        <p:txBody>
          <a:bodyPr wrap="square" lIns="0" tIns="27940" rIns="0" bIns="0" rtlCol="0" vert="horz">
            <a:spAutoFit/>
          </a:bodyPr>
          <a:lstStyle/>
          <a:p>
            <a:pPr algn="just" marL="50165" marR="42545">
              <a:lnSpc>
                <a:spcPct val="101800"/>
              </a:lnSpc>
              <a:spcBef>
                <a:spcPts val="220"/>
              </a:spcBef>
            </a:pPr>
            <a:r>
              <a:rPr dirty="0" sz="900" spc="45">
                <a:solidFill>
                  <a:srgbClr val="231F20"/>
                </a:solidFill>
                <a:latin typeface="Calibri"/>
                <a:cs typeface="Calibri"/>
              </a:rPr>
              <a:t>Liderazgo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costes.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45">
                <a:solidFill>
                  <a:srgbClr val="231F20"/>
                </a:solidFill>
                <a:latin typeface="Calibri"/>
                <a:cs typeface="Calibri"/>
              </a:rPr>
              <a:t>Significa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ser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60">
                <a:solidFill>
                  <a:srgbClr val="231F20"/>
                </a:solidFill>
                <a:latin typeface="Calibri"/>
                <a:cs typeface="Calibri"/>
              </a:rPr>
              <a:t>capaz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producir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lo </a:t>
            </a:r>
            <a:r>
              <a:rPr dirty="0" sz="900" spc="-30">
                <a:solidFill>
                  <a:srgbClr val="231F20"/>
                </a:solidFill>
                <a:latin typeface="Calibri"/>
                <a:cs typeface="Calibri"/>
              </a:rPr>
              <a:t>mismo</a:t>
            </a:r>
            <a:r>
              <a:rPr dirty="0" sz="900" spc="-2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que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los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demás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con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40">
                <a:solidFill>
                  <a:srgbClr val="231F20"/>
                </a:solidFill>
                <a:latin typeface="Calibri"/>
                <a:cs typeface="Calibri"/>
              </a:rPr>
              <a:t>un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coste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5">
                <a:solidFill>
                  <a:srgbClr val="231F20"/>
                </a:solidFill>
                <a:latin typeface="Calibri"/>
                <a:cs typeface="Calibri"/>
              </a:rPr>
              <a:t>inferior.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3902474" y="8389803"/>
            <a:ext cx="1867535" cy="755015"/>
          </a:xfrm>
          <a:prstGeom prst="rect">
            <a:avLst/>
          </a:prstGeom>
          <a:solidFill>
            <a:srgbClr val="E0DBED"/>
          </a:solidFill>
        </p:spPr>
        <p:txBody>
          <a:bodyPr wrap="square" lIns="0" tIns="27940" rIns="0" bIns="0" rtlCol="0" vert="horz">
            <a:spAutoFit/>
          </a:bodyPr>
          <a:lstStyle/>
          <a:p>
            <a:pPr algn="just" marL="50800" marR="42545" indent="-635">
              <a:lnSpc>
                <a:spcPct val="101800"/>
              </a:lnSpc>
              <a:spcBef>
                <a:spcPts val="220"/>
              </a:spcBef>
            </a:pP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Diferenciación.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Consiste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900" spc="18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ofrecer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30">
                <a:solidFill>
                  <a:srgbClr val="231F20"/>
                </a:solidFill>
                <a:latin typeface="Calibri"/>
                <a:cs typeface="Calibri"/>
              </a:rPr>
              <a:t>un</a:t>
            </a:r>
            <a:r>
              <a:rPr dirty="0" sz="900" spc="-2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producto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que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compradores 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perciban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como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superior 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a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los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demás,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lo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 que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se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logra 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a 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partir</a:t>
            </a:r>
            <a:r>
              <a:rPr dirty="0" sz="900" spc="1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de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ofrecer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más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35">
                <a:solidFill>
                  <a:srgbClr val="231F20"/>
                </a:solidFill>
                <a:latin typeface="Calibri"/>
                <a:cs typeface="Calibri"/>
              </a:rPr>
              <a:t>calidad.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3902474" y="9215708"/>
            <a:ext cx="1867535" cy="755015"/>
          </a:xfrm>
          <a:prstGeom prst="rect">
            <a:avLst/>
          </a:prstGeom>
          <a:solidFill>
            <a:srgbClr val="E0DBED"/>
          </a:solidFill>
        </p:spPr>
        <p:txBody>
          <a:bodyPr wrap="square" lIns="0" tIns="27940" rIns="0" bIns="0" rtlCol="0" vert="horz">
            <a:spAutoFit/>
          </a:bodyPr>
          <a:lstStyle/>
          <a:p>
            <a:pPr algn="just" marL="50165" marR="43180">
              <a:lnSpc>
                <a:spcPct val="101800"/>
              </a:lnSpc>
              <a:spcBef>
                <a:spcPts val="220"/>
              </a:spcBef>
            </a:pP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Enfoque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en un segmento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del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merca-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do.</a:t>
            </a:r>
            <a:r>
              <a:rPr dirty="0" sz="900" spc="3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25">
                <a:solidFill>
                  <a:srgbClr val="231F20"/>
                </a:solidFill>
                <a:latin typeface="Calibri"/>
                <a:cs typeface="Calibri"/>
              </a:rPr>
              <a:t>Significa </a:t>
            </a:r>
            <a:r>
              <a:rPr dirty="0" sz="900" spc="20">
                <a:solidFill>
                  <a:srgbClr val="231F20"/>
                </a:solidFill>
                <a:latin typeface="Calibri"/>
                <a:cs typeface="Calibri"/>
              </a:rPr>
              <a:t>especializarse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en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una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parte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pequeña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del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Calibri"/>
                <a:cs typeface="Calibri"/>
              </a:rPr>
              <a:t>mercado,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cono-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cerla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perfectamente</a:t>
            </a:r>
            <a:r>
              <a:rPr dirty="0" sz="900" spc="-1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Calibri"/>
                <a:cs typeface="Calibri"/>
              </a:rPr>
              <a:t>y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atenderla</a:t>
            </a:r>
            <a:r>
              <a:rPr dirty="0" sz="90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5">
                <a:solidFill>
                  <a:srgbClr val="231F20"/>
                </a:solidFill>
                <a:latin typeface="Calibri"/>
                <a:cs typeface="Calibri"/>
              </a:rPr>
              <a:t>me- </a:t>
            </a:r>
            <a:r>
              <a:rPr dirty="0" sz="900" spc="-19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20">
                <a:solidFill>
                  <a:srgbClr val="231F20"/>
                </a:solidFill>
                <a:latin typeface="Calibri"/>
                <a:cs typeface="Calibri"/>
              </a:rPr>
              <a:t>jor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5">
                <a:solidFill>
                  <a:srgbClr val="231F20"/>
                </a:solidFill>
                <a:latin typeface="Calibri"/>
                <a:cs typeface="Calibri"/>
              </a:rPr>
              <a:t>que</a:t>
            </a:r>
            <a:r>
              <a:rPr dirty="0" sz="900" spc="75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Calibri"/>
                <a:cs typeface="Calibri"/>
              </a:rPr>
              <a:t>los</a:t>
            </a:r>
            <a:r>
              <a:rPr dirty="0" sz="900" spc="70">
                <a:solidFill>
                  <a:srgbClr val="231F20"/>
                </a:solidFill>
                <a:latin typeface="Calibri"/>
                <a:cs typeface="Calibri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Calibri"/>
                <a:cs typeface="Calibri"/>
              </a:rPr>
              <a:t>demás.</a:t>
            </a:r>
            <a:endParaRPr sz="900">
              <a:latin typeface="Calibri"/>
              <a:cs typeface="Calibri"/>
            </a:endParaRPr>
          </a:p>
        </p:txBody>
      </p:sp>
      <p:sp>
        <p:nvSpPr>
          <p:cNvPr id="43" name="object 43"/>
          <p:cNvSpPr txBox="1"/>
          <p:nvPr/>
        </p:nvSpPr>
        <p:spPr>
          <a:xfrm>
            <a:off x="5982408" y="8575065"/>
            <a:ext cx="1002030" cy="384175"/>
          </a:xfrm>
          <a:prstGeom prst="rect">
            <a:avLst/>
          </a:prstGeom>
          <a:solidFill>
            <a:srgbClr val="9481BC"/>
          </a:solidFill>
        </p:spPr>
        <p:txBody>
          <a:bodyPr wrap="square" lIns="0" tIns="41275" rIns="0" bIns="0" rtlCol="0" vert="horz">
            <a:spAutoFit/>
          </a:bodyPr>
          <a:lstStyle/>
          <a:p>
            <a:pPr marL="63500" marR="55244" indent="137795">
              <a:lnSpc>
                <a:spcPct val="100000"/>
              </a:lnSpc>
              <a:spcBef>
                <a:spcPts val="325"/>
              </a:spcBef>
            </a:pPr>
            <a:r>
              <a:rPr dirty="0" sz="1000" spc="50" b="1">
                <a:solidFill>
                  <a:srgbClr val="231F20"/>
                </a:solidFill>
                <a:latin typeface="Century Gothic"/>
                <a:cs typeface="Century Gothic"/>
              </a:rPr>
              <a:t>VENTAJA </a:t>
            </a:r>
            <a:r>
              <a:rPr dirty="0" sz="1000" spc="55" b="1">
                <a:solidFill>
                  <a:srgbClr val="231F20"/>
                </a:solidFill>
                <a:latin typeface="Century Gothic"/>
                <a:cs typeface="Century Gothic"/>
              </a:rPr>
              <a:t> </a:t>
            </a:r>
            <a:r>
              <a:rPr dirty="0" sz="1000" spc="-125" b="1">
                <a:solidFill>
                  <a:srgbClr val="231F20"/>
                </a:solidFill>
                <a:latin typeface="Century Gothic"/>
                <a:cs typeface="Century Gothic"/>
              </a:rPr>
              <a:t>C</a:t>
            </a: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O</a:t>
            </a:r>
            <a:r>
              <a:rPr dirty="0" sz="1000" spc="75" b="1">
                <a:solidFill>
                  <a:srgbClr val="231F20"/>
                </a:solidFill>
                <a:latin typeface="Century Gothic"/>
                <a:cs typeface="Century Gothic"/>
              </a:rPr>
              <a:t>M</a:t>
            </a:r>
            <a:r>
              <a:rPr dirty="0" sz="1000" spc="95" b="1">
                <a:solidFill>
                  <a:srgbClr val="231F20"/>
                </a:solidFill>
                <a:latin typeface="Century Gothic"/>
                <a:cs typeface="Century Gothic"/>
              </a:rPr>
              <a:t>P</a:t>
            </a:r>
            <a:r>
              <a:rPr dirty="0" sz="1000" spc="25" b="1">
                <a:solidFill>
                  <a:srgbClr val="231F20"/>
                </a:solidFill>
                <a:latin typeface="Century Gothic"/>
                <a:cs typeface="Century Gothic"/>
              </a:rPr>
              <a:t>E</a:t>
            </a:r>
            <a:r>
              <a:rPr dirty="0" sz="1000" spc="105" b="1">
                <a:solidFill>
                  <a:srgbClr val="231F20"/>
                </a:solidFill>
                <a:latin typeface="Century Gothic"/>
                <a:cs typeface="Century Gothic"/>
              </a:rPr>
              <a:t>T</a:t>
            </a:r>
            <a:r>
              <a:rPr dirty="0" sz="1000" spc="35" b="1">
                <a:solidFill>
                  <a:srgbClr val="231F20"/>
                </a:solidFill>
                <a:latin typeface="Century Gothic"/>
                <a:cs typeface="Century Gothic"/>
              </a:rPr>
              <a:t>I</a:t>
            </a:r>
            <a:r>
              <a:rPr dirty="0" sz="1000" spc="105" b="1">
                <a:solidFill>
                  <a:srgbClr val="231F20"/>
                </a:solidFill>
                <a:latin typeface="Century Gothic"/>
                <a:cs typeface="Century Gothic"/>
              </a:rPr>
              <a:t>T</a:t>
            </a:r>
            <a:r>
              <a:rPr dirty="0" sz="1000" spc="35" b="1">
                <a:solidFill>
                  <a:srgbClr val="231F20"/>
                </a:solidFill>
                <a:latin typeface="Century Gothic"/>
                <a:cs typeface="Century Gothic"/>
              </a:rPr>
              <a:t>I</a:t>
            </a:r>
            <a:r>
              <a:rPr dirty="0" sz="1000" spc="-35" b="1">
                <a:solidFill>
                  <a:srgbClr val="231F20"/>
                </a:solidFill>
                <a:latin typeface="Century Gothic"/>
                <a:cs typeface="Century Gothic"/>
              </a:rPr>
              <a:t>V</a:t>
            </a:r>
            <a:r>
              <a:rPr dirty="0" sz="1000" spc="40" b="1">
                <a:solidFill>
                  <a:srgbClr val="231F20"/>
                </a:solidFill>
                <a:latin typeface="Century Gothic"/>
                <a:cs typeface="Century Gothic"/>
              </a:rPr>
              <a:t>A</a:t>
            </a:r>
            <a:endParaRPr sz="1000">
              <a:latin typeface="Century Gothic"/>
              <a:cs typeface="Century Gothic"/>
            </a:endParaRPr>
          </a:p>
        </p:txBody>
      </p:sp>
      <p:sp>
        <p:nvSpPr>
          <p:cNvPr id="44" name="object 44"/>
          <p:cNvSpPr/>
          <p:nvPr/>
        </p:nvSpPr>
        <p:spPr>
          <a:xfrm>
            <a:off x="3754340" y="8009814"/>
            <a:ext cx="83820" cy="128270"/>
          </a:xfrm>
          <a:custGeom>
            <a:avLst/>
            <a:gdLst/>
            <a:ahLst/>
            <a:cxnLst/>
            <a:rect l="l" t="t" r="r" b="b"/>
            <a:pathLst>
              <a:path w="83820" h="128270">
                <a:moveTo>
                  <a:pt x="0" y="0"/>
                </a:moveTo>
                <a:lnTo>
                  <a:pt x="0" y="128181"/>
                </a:lnTo>
                <a:lnTo>
                  <a:pt x="83794" y="66929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5" name="object 45"/>
          <p:cNvSpPr/>
          <p:nvPr/>
        </p:nvSpPr>
        <p:spPr>
          <a:xfrm>
            <a:off x="5835894" y="8009814"/>
            <a:ext cx="83820" cy="128270"/>
          </a:xfrm>
          <a:custGeom>
            <a:avLst/>
            <a:gdLst/>
            <a:ahLst/>
            <a:cxnLst/>
            <a:rect l="l" t="t" r="r" b="b"/>
            <a:pathLst>
              <a:path w="83820" h="128270">
                <a:moveTo>
                  <a:pt x="0" y="0"/>
                </a:moveTo>
                <a:lnTo>
                  <a:pt x="0" y="128181"/>
                </a:lnTo>
                <a:lnTo>
                  <a:pt x="83794" y="66929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6" name="object 46"/>
          <p:cNvSpPr/>
          <p:nvPr/>
        </p:nvSpPr>
        <p:spPr>
          <a:xfrm>
            <a:off x="3754340" y="8706239"/>
            <a:ext cx="83820" cy="128270"/>
          </a:xfrm>
          <a:custGeom>
            <a:avLst/>
            <a:gdLst/>
            <a:ahLst/>
            <a:cxnLst/>
            <a:rect l="l" t="t" r="r" b="b"/>
            <a:pathLst>
              <a:path w="83820" h="128270">
                <a:moveTo>
                  <a:pt x="0" y="0"/>
                </a:moveTo>
                <a:lnTo>
                  <a:pt x="0" y="128181"/>
                </a:lnTo>
                <a:lnTo>
                  <a:pt x="83794" y="66928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7" name="object 47"/>
          <p:cNvSpPr/>
          <p:nvPr/>
        </p:nvSpPr>
        <p:spPr>
          <a:xfrm>
            <a:off x="5835894" y="8706239"/>
            <a:ext cx="83820" cy="128270"/>
          </a:xfrm>
          <a:custGeom>
            <a:avLst/>
            <a:gdLst/>
            <a:ahLst/>
            <a:cxnLst/>
            <a:rect l="l" t="t" r="r" b="b"/>
            <a:pathLst>
              <a:path w="83820" h="128270">
                <a:moveTo>
                  <a:pt x="0" y="0"/>
                </a:moveTo>
                <a:lnTo>
                  <a:pt x="0" y="128181"/>
                </a:lnTo>
                <a:lnTo>
                  <a:pt x="83794" y="66928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8" name="object 48"/>
          <p:cNvSpPr/>
          <p:nvPr/>
        </p:nvSpPr>
        <p:spPr>
          <a:xfrm>
            <a:off x="3754340" y="9525803"/>
            <a:ext cx="83820" cy="128270"/>
          </a:xfrm>
          <a:custGeom>
            <a:avLst/>
            <a:gdLst/>
            <a:ahLst/>
            <a:cxnLst/>
            <a:rect l="l" t="t" r="r" b="b"/>
            <a:pathLst>
              <a:path w="83820" h="128270">
                <a:moveTo>
                  <a:pt x="0" y="0"/>
                </a:moveTo>
                <a:lnTo>
                  <a:pt x="0" y="128181"/>
                </a:lnTo>
                <a:lnTo>
                  <a:pt x="83794" y="66929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9" name="object 49"/>
          <p:cNvSpPr/>
          <p:nvPr/>
        </p:nvSpPr>
        <p:spPr>
          <a:xfrm>
            <a:off x="5835894" y="9525803"/>
            <a:ext cx="83820" cy="128270"/>
          </a:xfrm>
          <a:custGeom>
            <a:avLst/>
            <a:gdLst/>
            <a:ahLst/>
            <a:cxnLst/>
            <a:rect l="l" t="t" r="r" b="b"/>
            <a:pathLst>
              <a:path w="83820" h="128270">
                <a:moveTo>
                  <a:pt x="0" y="0"/>
                </a:moveTo>
                <a:lnTo>
                  <a:pt x="0" y="128181"/>
                </a:lnTo>
                <a:lnTo>
                  <a:pt x="83794" y="66929"/>
                </a:lnTo>
                <a:lnTo>
                  <a:pt x="0" y="0"/>
                </a:lnTo>
                <a:close/>
              </a:path>
            </a:pathLst>
          </a:custGeom>
          <a:solidFill>
            <a:srgbClr val="BEB3D8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50" name="object 50"/>
          <p:cNvGrpSpPr/>
          <p:nvPr/>
        </p:nvGrpSpPr>
        <p:grpSpPr>
          <a:xfrm>
            <a:off x="575995" y="5228896"/>
            <a:ext cx="197485" cy="182245"/>
            <a:chOff x="575995" y="5228896"/>
            <a:chExt cx="197485" cy="182245"/>
          </a:xfrm>
        </p:grpSpPr>
        <p:sp>
          <p:nvSpPr>
            <p:cNvPr id="51" name="object 51"/>
            <p:cNvSpPr/>
            <p:nvPr/>
          </p:nvSpPr>
          <p:spPr>
            <a:xfrm>
              <a:off x="575995" y="5235257"/>
              <a:ext cx="191135" cy="169545"/>
            </a:xfrm>
            <a:custGeom>
              <a:avLst/>
              <a:gdLst/>
              <a:ahLst/>
              <a:cxnLst/>
              <a:rect l="l" t="t" r="r" b="b"/>
              <a:pathLst>
                <a:path w="191134" h="169545">
                  <a:moveTo>
                    <a:pt x="190804" y="0"/>
                  </a:moveTo>
                  <a:lnTo>
                    <a:pt x="0" y="0"/>
                  </a:lnTo>
                  <a:lnTo>
                    <a:pt x="0" y="168935"/>
                  </a:lnTo>
                  <a:lnTo>
                    <a:pt x="190804" y="168935"/>
                  </a:lnTo>
                  <a:lnTo>
                    <a:pt x="190804" y="0"/>
                  </a:lnTo>
                  <a:close/>
                </a:path>
              </a:pathLst>
            </a:custGeom>
            <a:solidFill>
              <a:srgbClr val="B2BB1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2" name="object 52"/>
            <p:cNvSpPr/>
            <p:nvPr/>
          </p:nvSpPr>
          <p:spPr>
            <a:xfrm>
              <a:off x="766795" y="5235246"/>
              <a:ext cx="0" cy="169545"/>
            </a:xfrm>
            <a:custGeom>
              <a:avLst/>
              <a:gdLst/>
              <a:ahLst/>
              <a:cxnLst/>
              <a:rect l="l" t="t" r="r" b="b"/>
              <a:pathLst>
                <a:path w="0" h="169545">
                  <a:moveTo>
                    <a:pt x="0" y="168935"/>
                  </a:moveTo>
                  <a:lnTo>
                    <a:pt x="0" y="0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53" name="object 53"/>
          <p:cNvGrpSpPr/>
          <p:nvPr/>
        </p:nvGrpSpPr>
        <p:grpSpPr>
          <a:xfrm>
            <a:off x="575995" y="7273315"/>
            <a:ext cx="1815464" cy="6350"/>
            <a:chOff x="575995" y="7273315"/>
            <a:chExt cx="1815464" cy="6350"/>
          </a:xfrm>
        </p:grpSpPr>
        <p:sp>
          <p:nvSpPr>
            <p:cNvPr id="54" name="object 54"/>
            <p:cNvSpPr/>
            <p:nvPr/>
          </p:nvSpPr>
          <p:spPr>
            <a:xfrm>
              <a:off x="575995" y="7276490"/>
              <a:ext cx="191135" cy="0"/>
            </a:xfrm>
            <a:custGeom>
              <a:avLst/>
              <a:gdLst/>
              <a:ahLst/>
              <a:cxnLst/>
              <a:rect l="l" t="t" r="r" b="b"/>
              <a:pathLst>
                <a:path w="191134" h="0">
                  <a:moveTo>
                    <a:pt x="0" y="0"/>
                  </a:moveTo>
                  <a:lnTo>
                    <a:pt x="190804" y="0"/>
                  </a:lnTo>
                </a:path>
              </a:pathLst>
            </a:custGeom>
            <a:ln w="6350">
              <a:solidFill>
                <a:srgbClr val="B2BB1D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5" name="object 55"/>
            <p:cNvSpPr/>
            <p:nvPr/>
          </p:nvSpPr>
          <p:spPr>
            <a:xfrm>
              <a:off x="766795" y="7276490"/>
              <a:ext cx="1624965" cy="0"/>
            </a:xfrm>
            <a:custGeom>
              <a:avLst/>
              <a:gdLst/>
              <a:ahLst/>
              <a:cxnLst/>
              <a:rect l="l" t="t" r="r" b="b"/>
              <a:pathLst>
                <a:path w="1624964" h="0">
                  <a:moveTo>
                    <a:pt x="0" y="0"/>
                  </a:moveTo>
                  <a:lnTo>
                    <a:pt x="1624393" y="0"/>
                  </a:lnTo>
                </a:path>
              </a:pathLst>
            </a:custGeom>
            <a:ln w="6350">
              <a:solidFill>
                <a:srgbClr val="B2BB1D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6" name="object 56"/>
          <p:cNvSpPr txBox="1"/>
          <p:nvPr/>
        </p:nvSpPr>
        <p:spPr>
          <a:xfrm>
            <a:off x="773145" y="5235257"/>
            <a:ext cx="1618615" cy="169545"/>
          </a:xfrm>
          <a:prstGeom prst="rect">
            <a:avLst/>
          </a:prstGeom>
          <a:solidFill>
            <a:srgbClr val="B2BB1D"/>
          </a:solidFill>
        </p:spPr>
        <p:txBody>
          <a:bodyPr wrap="square" lIns="0" tIns="0" rIns="0" bIns="0" rtlCol="0" vert="horz">
            <a:spAutoFit/>
          </a:bodyPr>
          <a:lstStyle/>
          <a:p>
            <a:pPr marL="760730">
              <a:lnSpc>
                <a:spcPts val="1300"/>
              </a:lnSpc>
            </a:pPr>
            <a:r>
              <a:rPr dirty="0" sz="1100" spc="25">
                <a:solidFill>
                  <a:srgbClr val="FFFFFF"/>
                </a:solidFill>
                <a:latin typeface="Calibri"/>
                <a:cs typeface="Calibri"/>
              </a:rPr>
              <a:t>En</a:t>
            </a:r>
            <a:r>
              <a:rPr dirty="0" sz="1100" spc="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50">
                <a:solidFill>
                  <a:srgbClr val="FFFFFF"/>
                </a:solidFill>
                <a:latin typeface="Calibri"/>
                <a:cs typeface="Calibri"/>
              </a:rPr>
              <a:t>la</a:t>
            </a:r>
            <a:r>
              <a:rPr dirty="0" sz="1100" spc="6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dirty="0" sz="1100" spc="30">
                <a:solidFill>
                  <a:srgbClr val="FFFFFF"/>
                </a:solidFill>
                <a:latin typeface="Calibri"/>
                <a:cs typeface="Calibri"/>
              </a:rPr>
              <a:t>oficina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690295" y="5485790"/>
            <a:ext cx="1587500" cy="1699260"/>
          </a:xfrm>
          <a:prstGeom prst="rect">
            <a:avLst/>
          </a:prstGeom>
        </p:spPr>
        <p:txBody>
          <a:bodyPr wrap="square" lIns="0" tIns="10160" rIns="0" bIns="0" rtlCol="0" vert="horz">
            <a:spAutoFit/>
          </a:bodyPr>
          <a:lstStyle/>
          <a:p>
            <a:pPr algn="just" marL="12700" marR="5080">
              <a:lnSpc>
                <a:spcPct val="101800"/>
              </a:lnSpc>
              <a:spcBef>
                <a:spcPts val="80"/>
              </a:spcBef>
            </a:pP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Para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35">
                <a:solidFill>
                  <a:srgbClr val="231F20"/>
                </a:solidFill>
                <a:latin typeface="Arial"/>
                <a:cs typeface="Arial"/>
              </a:rPr>
              <a:t>capital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humano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suponga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una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ventaja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compe-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titiva,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hay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conseguir que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multiplique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su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valor. Para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ello,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necesario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los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trabaja-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dores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compartan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sus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conoci-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20">
                <a:solidFill>
                  <a:srgbClr val="231F20"/>
                </a:solidFill>
                <a:latin typeface="Arial"/>
                <a:cs typeface="Arial"/>
              </a:rPr>
              <a:t>mientos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y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habilidades </a:t>
            </a:r>
            <a:r>
              <a:rPr dirty="0" sz="900" spc="25">
                <a:solidFill>
                  <a:srgbClr val="231F20"/>
                </a:solidFill>
                <a:latin typeface="Arial"/>
                <a:cs typeface="Arial"/>
              </a:rPr>
              <a:t>traba- </a:t>
            </a:r>
            <a:r>
              <a:rPr dirty="0" sz="900" spc="3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jando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equipo,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ya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que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este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15">
                <a:solidFill>
                  <a:srgbClr val="231F20"/>
                </a:solidFill>
                <a:latin typeface="Arial"/>
                <a:cs typeface="Arial"/>
              </a:rPr>
              <a:t>tipo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trabajo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suma </a:t>
            </a:r>
            <a:r>
              <a:rPr dirty="0" sz="900" spc="-20">
                <a:solidFill>
                  <a:srgbClr val="231F20"/>
                </a:solidFill>
                <a:latin typeface="Arial"/>
                <a:cs typeface="Arial"/>
              </a:rPr>
              <a:t>a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las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ha-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bilidades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5">
                <a:solidFill>
                  <a:srgbClr val="231F20"/>
                </a:solidFill>
                <a:latin typeface="Arial"/>
                <a:cs typeface="Arial"/>
              </a:rPr>
              <a:t>sus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componentes </a:t>
            </a:r>
            <a:r>
              <a:rPr dirty="0" sz="900" spc="-23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el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producto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de 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la </a:t>
            </a:r>
            <a:r>
              <a:rPr dirty="0" sz="900" spc="5">
                <a:solidFill>
                  <a:srgbClr val="231F20"/>
                </a:solidFill>
                <a:latin typeface="Arial"/>
                <a:cs typeface="Arial"/>
              </a:rPr>
              <a:t>complemen- </a:t>
            </a:r>
            <a:r>
              <a:rPr dirty="0" sz="900" spc="10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>
                <a:solidFill>
                  <a:srgbClr val="231F20"/>
                </a:solidFill>
                <a:latin typeface="Arial"/>
                <a:cs typeface="Arial"/>
              </a:rPr>
              <a:t>tariedad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entre</a:t>
            </a:r>
            <a:r>
              <a:rPr dirty="0" sz="900" spc="-15">
                <a:solidFill>
                  <a:srgbClr val="231F20"/>
                </a:solidFill>
                <a:latin typeface="Arial"/>
                <a:cs typeface="Arial"/>
              </a:rPr>
              <a:t> </a:t>
            </a:r>
            <a:r>
              <a:rPr dirty="0" sz="900" spc="-10">
                <a:solidFill>
                  <a:srgbClr val="231F20"/>
                </a:solidFill>
                <a:latin typeface="Arial"/>
                <a:cs typeface="Arial"/>
              </a:rPr>
              <a:t>ellas.</a:t>
            </a:r>
            <a:endParaRPr sz="900">
              <a:latin typeface="Arial"/>
              <a:cs typeface="Arial"/>
            </a:endParaRPr>
          </a:p>
        </p:txBody>
      </p:sp>
      <p:pic>
        <p:nvPicPr>
          <p:cNvPr id="58" name="object 5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95463" y="5250853"/>
            <a:ext cx="146400" cy="1285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231F2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830029_00_OARH_000-009.indd</dc:title>
  <dcterms:created xsi:type="dcterms:W3CDTF">2021-06-24T14:08:59Z</dcterms:created>
  <dcterms:modified xsi:type="dcterms:W3CDTF">2021-06-24T14:08:59Z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2011-03-11T00:00:00Z</vt:filetime>
  </property>
  <property fmtid="{D5CDD505-2E9C-101B-9397-08002B2CF9AE}" pid="3" name="Creator">
    <vt:lpwstr>Adobe InDesign CS4 (6.0.4)</vt:lpwstr>
  </property>
  <property fmtid="{D5CDD505-2E9C-101B-9397-08002B2CF9AE}" pid="4" name="LastSaved">
    <vt:filetime>2021-06-24T00:00:00Z</vt:filetime>
  </property>
</Properties>
</file>